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.xml" ContentType="application/vnd.openxmlformats-officedocument.presentationml.tags+xml"/>
  <Override PartName="/ppt/notesSlides/notesSlide13.xml" ContentType="application/vnd.openxmlformats-officedocument.presentationml.notesSlide+xml"/>
  <Override PartName="/ppt/tags/tag2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6"/>
  </p:notesMasterIdLst>
  <p:sldIdLst>
    <p:sldId id="257" r:id="rId2"/>
    <p:sldId id="293" r:id="rId3"/>
    <p:sldId id="294" r:id="rId4"/>
    <p:sldId id="295" r:id="rId5"/>
    <p:sldId id="296" r:id="rId6"/>
    <p:sldId id="298" r:id="rId7"/>
    <p:sldId id="297" r:id="rId8"/>
    <p:sldId id="315" r:id="rId9"/>
    <p:sldId id="316" r:id="rId10"/>
    <p:sldId id="317" r:id="rId11"/>
    <p:sldId id="319" r:id="rId12"/>
    <p:sldId id="301" r:id="rId13"/>
    <p:sldId id="302" r:id="rId14"/>
    <p:sldId id="303" r:id="rId15"/>
    <p:sldId id="304" r:id="rId16"/>
    <p:sldId id="305" r:id="rId17"/>
    <p:sldId id="306" r:id="rId18"/>
    <p:sldId id="307" r:id="rId19"/>
    <p:sldId id="318" r:id="rId20"/>
    <p:sldId id="320" r:id="rId21"/>
    <p:sldId id="321" r:id="rId22"/>
    <p:sldId id="310" r:id="rId23"/>
    <p:sldId id="311" r:id="rId24"/>
    <p:sldId id="271" r:id="rId25"/>
  </p:sldIdLst>
  <p:sldSz cx="18288000" cy="13716000"/>
  <p:notesSz cx="6858000" cy="9144000"/>
  <p:embeddedFontLst>
    <p:embeddedFont>
      <p:font typeface="Google Sans" panose="020B050303050204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731" userDrawn="1">
          <p15:clr>
            <a:srgbClr val="A4A3A4"/>
          </p15:clr>
        </p15:guide>
        <p15:guide id="2" pos="4320" userDrawn="1">
          <p15:clr>
            <a:srgbClr val="9AA0A6"/>
          </p15:clr>
        </p15:guide>
        <p15:guide id="3" orient="horz" pos="3817" userDrawn="1">
          <p15:clr>
            <a:srgbClr val="9AA0A6"/>
          </p15:clr>
        </p15:guide>
        <p15:guide id="4" orient="horz" pos="576" userDrawn="1">
          <p15:clr>
            <a:srgbClr val="9AA0A6"/>
          </p15:clr>
        </p15:guide>
        <p15:guide id="5" orient="horz" pos="3358" userDrawn="1">
          <p15:clr>
            <a:srgbClr val="9AA0A6"/>
          </p15:clr>
        </p15:guide>
        <p15:guide id="6" pos="1835" userDrawn="1">
          <p15:clr>
            <a:srgbClr val="9AA0A6"/>
          </p15:clr>
        </p15:guide>
        <p15:guide id="7" pos="3908" userDrawn="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00"/>
    <p:restoredTop sz="95915"/>
  </p:normalViewPr>
  <p:slideViewPr>
    <p:cSldViewPr snapToGrid="0">
      <p:cViewPr varScale="1">
        <p:scale>
          <a:sx n="56" d="100"/>
          <a:sy n="56" d="100"/>
        </p:scale>
        <p:origin x="200" y="240"/>
      </p:cViewPr>
      <p:guideLst>
        <p:guide pos="731"/>
        <p:guide pos="4320"/>
        <p:guide orient="horz" pos="3817"/>
        <p:guide orient="horz" pos="576"/>
        <p:guide orient="horz" pos="3358"/>
        <p:guide pos="1835"/>
        <p:guide pos="39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tiff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marR="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marR="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marR="0" lvl="3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marR="0" lvl="4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marR="0" lvl="5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marR="0" lvl="6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marR="0" lvl="7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marR="0" lvl="8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2fc528f49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2fc528f49_1_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2fc528f4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2fc528f49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94520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2fc528f4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2fc528f49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59294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2fc528f49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2fc528f49_2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0046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2fc528f4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2fc528f49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15478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2fc528f4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2fc528f49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34752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cea44f4fb_0_3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g1cea44f4fb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09138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2fc528f4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2fc528f49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5688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2fc528f49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2fc528f49_2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03850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fc528f49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2fc528f49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35658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fc528f49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2fc528f49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5238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fc528f49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2fc528f49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13409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fc528f49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2fc528f49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49371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62fc528f49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62fc528f49_5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2fc528f49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2fc528f49_2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63893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2fc528f4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2fc528f49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00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cea44f4fb_0_3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g1cea44f4fb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4709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2fc528f49_2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2fc528f49_2_7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5865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2fc528f49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2fc528f49_2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92695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2fc528f4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2fc528f49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0122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2fc528f4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2fc528f49_0_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5627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, Subhead, Body">
  <p:cSld name="(Avoid) Title, Subtitle, Bullets_1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371597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1025180" y="1128100"/>
            <a:ext cx="16397100" cy="18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 idx="2"/>
          </p:nvPr>
        </p:nvSpPr>
        <p:spPr>
          <a:xfrm>
            <a:off x="1102181" y="3104203"/>
            <a:ext cx="16397100" cy="13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 idx="3"/>
          </p:nvPr>
        </p:nvSpPr>
        <p:spPr>
          <a:xfrm>
            <a:off x="1140682" y="4837527"/>
            <a:ext cx="13566825" cy="52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3F3F3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3F3F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3F3F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3F3F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3F3F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3F3F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3F3F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3F3F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">
  <p:cSld name="(Avoid) Title, Subtitle, Bullets_1_2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371597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1616888" y="3641650"/>
            <a:ext cx="9215325" cy="3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5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/>
          </p:nvPr>
        </p:nvSpPr>
        <p:spPr>
          <a:xfrm>
            <a:off x="1616891" y="7087152"/>
            <a:ext cx="8991000" cy="10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3"/>
          </p:nvPr>
        </p:nvSpPr>
        <p:spPr>
          <a:xfrm>
            <a:off x="2873309" y="8850300"/>
            <a:ext cx="3138075" cy="12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!">
  <p:cSld name="(Avoid) Title, Subtitle, Bullets_1_2_2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371597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2912689" y="3641650"/>
            <a:ext cx="9215325" cy="3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5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 idx="2"/>
          </p:nvPr>
        </p:nvSpPr>
        <p:spPr>
          <a:xfrm>
            <a:off x="4169109" y="8850300"/>
            <a:ext cx="3138075" cy="12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gue">
  <p:cSld name="(Avoid) Title, Subtitle, Bullets_1_2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3715978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522425" y="3288725"/>
            <a:ext cx="9215325" cy="3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5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2"/>
          </p:nvPr>
        </p:nvSpPr>
        <p:spPr>
          <a:xfrm>
            <a:off x="1522428" y="6734227"/>
            <a:ext cx="8991000" cy="10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, Subhead, 2-Col Bullets">
  <p:cSld name="(Avoid) Title, Subtitle, Bullets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371597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25180" y="1128100"/>
            <a:ext cx="16397100" cy="18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title" idx="2"/>
          </p:nvPr>
        </p:nvSpPr>
        <p:spPr>
          <a:xfrm>
            <a:off x="1102181" y="3104203"/>
            <a:ext cx="16397100" cy="13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1198613" y="4832775"/>
            <a:ext cx="6328350" cy="57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lvl="0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1pPr>
            <a:lvl2pPr marL="685800" lvl="1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2pPr>
            <a:lvl3pPr marL="1028700" lvl="2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3pPr>
            <a:lvl4pPr marL="1371600" lvl="3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4pPr>
            <a:lvl5pPr marL="1714500" lvl="4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5pPr>
            <a:lvl6pPr marL="2057400" lvl="5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6pPr>
            <a:lvl7pPr marL="2400300" lvl="6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7pPr>
            <a:lvl8pPr marL="2743200" lvl="7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8pPr>
            <a:lvl9pPr marL="3086100" lvl="8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3"/>
          </p:nvPr>
        </p:nvSpPr>
        <p:spPr>
          <a:xfrm>
            <a:off x="8186550" y="4832775"/>
            <a:ext cx="6328350" cy="57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lvl="0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1pPr>
            <a:lvl2pPr marL="685800" lvl="1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2pPr>
            <a:lvl3pPr marL="1028700" lvl="2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3pPr>
            <a:lvl4pPr marL="1371600" lvl="3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4pPr>
            <a:lvl5pPr marL="1714500" lvl="4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5pPr>
            <a:lvl6pPr marL="2057400" lvl="5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6pPr>
            <a:lvl7pPr marL="2400300" lvl="6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7pPr>
            <a:lvl8pPr marL="2743200" lvl="7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8pPr>
            <a:lvl9pPr marL="3086100" lvl="8" indent="-3619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Text, Half Photo">
  <p:cSld name="(Avoid) Title, Subtitle, Bullets_1_1_1_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3715978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469081" y="1962775"/>
            <a:ext cx="6250500" cy="21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 idx="2"/>
          </p:nvPr>
        </p:nvSpPr>
        <p:spPr>
          <a:xfrm>
            <a:off x="1469081" y="4276050"/>
            <a:ext cx="6250500" cy="10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title" idx="3"/>
          </p:nvPr>
        </p:nvSpPr>
        <p:spPr>
          <a:xfrm>
            <a:off x="1469081" y="5739100"/>
            <a:ext cx="6250500" cy="42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Dark">
  <p:cSld name="(Avoid) Title, Subtitle, Bullets_1_1_1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3715978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2887575" y="5171200"/>
            <a:ext cx="1253205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 idx="2"/>
          </p:nvPr>
        </p:nvSpPr>
        <p:spPr>
          <a:xfrm>
            <a:off x="2913988" y="8484700"/>
            <a:ext cx="9685125" cy="16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A6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A6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A6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A6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A6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A6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A6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A6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A6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lack">
  <p:cSld name="(Avoid) Title, Subtitle, Bullets_1_1_1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188" y="0"/>
            <a:ext cx="18288000" cy="13716000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563450" y="3291925"/>
            <a:ext cx="13645350" cy="24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59512" y="7573274"/>
            <a:ext cx="12175650" cy="53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●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○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■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●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○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■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●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○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■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7" r:id="rId8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ypnosNova/Summit-Speech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raid6.com.au/~onlyjob/posts/arena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1616888" y="4445738"/>
            <a:ext cx="9215325" cy="25841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altLang="zh-Hans" sz="8000" dirty="0" err="1"/>
              <a:t>WebAssembly</a:t>
            </a:r>
            <a:r>
              <a:rPr lang="zh-Hans" altLang="en-US" sz="8000" dirty="0"/>
              <a:t>网页性能优化浅析</a:t>
            </a:r>
            <a:endParaRPr sz="8000" dirty="0"/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 idx="3"/>
          </p:nvPr>
        </p:nvSpPr>
        <p:spPr>
          <a:xfrm>
            <a:off x="2873309" y="8352225"/>
            <a:ext cx="3138075" cy="1505453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sz="2000" dirty="0"/>
              <a:t>孙学青</a:t>
            </a:r>
            <a:br>
              <a:rPr lang="en-US" altLang="zh-Hans" sz="2000" dirty="0"/>
            </a:br>
            <a:r>
              <a:rPr lang="zh-Hans" altLang="en-US" sz="2000" dirty="0"/>
              <a:t>百度（中国）有限公司</a:t>
            </a:r>
            <a:br>
              <a:rPr lang="en-US" altLang="zh-Hans" sz="2000" dirty="0"/>
            </a:br>
            <a:r>
              <a:rPr lang="zh-Hans" altLang="en-US" sz="2000" dirty="0"/>
              <a:t>        </a:t>
            </a:r>
            <a:r>
              <a:rPr lang="en-US" altLang="zh-Hans" sz="2000" dirty="0" err="1"/>
              <a:t>HypnosNova</a:t>
            </a:r>
            <a:endParaRPr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FC62215-9B12-2A4C-BDC7-2479288B5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888" y="8363706"/>
            <a:ext cx="1202481" cy="120248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040EF26-A33F-EB42-B096-91DDFF0C6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7718" y="5383823"/>
            <a:ext cx="3077736" cy="3077736"/>
          </a:xfrm>
          <a:prstGeom prst="rect">
            <a:avLst/>
          </a:prstGeom>
        </p:spPr>
      </p:pic>
      <p:pic>
        <p:nvPicPr>
          <p:cNvPr id="9" name="Google Shape;96;p17">
            <a:extLst>
              <a:ext uri="{FF2B5EF4-FFF2-40B4-BE49-F238E27FC236}">
                <a16:creationId xmlns:a16="http://schemas.microsoft.com/office/drawing/2014/main" id="{00742925-391A-D54E-8DE7-01E6D3CAAFF6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3309" y="9266993"/>
            <a:ext cx="285750" cy="287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B2894F4F-32F5-2441-943A-C3AB7B847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19" y="2304894"/>
            <a:ext cx="17023960" cy="898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08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8453DF0-D90A-5644-AF72-3A479B2BD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11" y="3993995"/>
            <a:ext cx="17122173" cy="5216912"/>
          </a:xfrm>
          <a:prstGeom prst="rect">
            <a:avLst/>
          </a:prstGeom>
        </p:spPr>
      </p:pic>
      <p:sp>
        <p:nvSpPr>
          <p:cNvPr id="4" name="Google Shape;155;p23">
            <a:extLst>
              <a:ext uri="{FF2B5EF4-FFF2-40B4-BE49-F238E27FC236}">
                <a16:creationId xmlns:a16="http://schemas.microsoft.com/office/drawing/2014/main" id="{1C955BE6-A9E1-5543-95B9-216F48B39C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7121" y="1426298"/>
            <a:ext cx="8514577" cy="151875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sz="7200" dirty="0"/>
              <a:t>一种</a:t>
            </a:r>
            <a:r>
              <a:rPr lang="en-US" altLang="zh-Hans" sz="7200" dirty="0" err="1"/>
              <a:t>Wasm</a:t>
            </a:r>
            <a:r>
              <a:rPr lang="zh-Hans" altLang="en-US" sz="7200" dirty="0"/>
              <a:t>开发选型</a:t>
            </a:r>
            <a:endParaRPr sz="7200" dirty="0"/>
          </a:p>
        </p:txBody>
      </p:sp>
    </p:spTree>
    <p:extLst>
      <p:ext uri="{BB962C8B-B14F-4D97-AF65-F5344CB8AC3E}">
        <p14:creationId xmlns:p14="http://schemas.microsoft.com/office/powerpoint/2010/main" val="827197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 idx="2"/>
          </p:nvPr>
        </p:nvSpPr>
        <p:spPr>
          <a:xfrm>
            <a:off x="1522427" y="6765170"/>
            <a:ext cx="13464811" cy="3806186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altLang="zh-Hans" sz="5400" dirty="0" err="1"/>
              <a:t>Wasm</a:t>
            </a:r>
            <a:r>
              <a:rPr lang="zh-Hans" altLang="en-US" sz="5400" dirty="0"/>
              <a:t>是否总是执行速度最快？</a:t>
            </a:r>
            <a:br>
              <a:rPr lang="en-US" altLang="zh-Hans" sz="5400" dirty="0"/>
            </a:br>
            <a:r>
              <a:rPr lang="zh-Hans" altLang="en-US" sz="5400" dirty="0"/>
              <a:t>如何才能最大限度发挥</a:t>
            </a:r>
            <a:r>
              <a:rPr lang="en-US" altLang="zh-Hans" sz="5400" dirty="0" err="1"/>
              <a:t>Wasm</a:t>
            </a:r>
            <a:r>
              <a:rPr lang="zh-Hans" altLang="en-US" sz="5400" dirty="0"/>
              <a:t>的性能优势？</a:t>
            </a:r>
            <a:endParaRPr sz="5400" dirty="0"/>
          </a:p>
        </p:txBody>
      </p:sp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1522425" y="4181044"/>
            <a:ext cx="9215325" cy="25841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lvl="0"/>
            <a:r>
              <a:rPr lang="en-US" altLang="zh-Hans" sz="8800" dirty="0" err="1"/>
              <a:t>Wasm</a:t>
            </a:r>
            <a:r>
              <a:rPr lang="zh-Hans" altLang="en-US" sz="8800" dirty="0"/>
              <a:t>提升性能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4114724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 idx="2"/>
          </p:nvPr>
        </p:nvSpPr>
        <p:spPr>
          <a:xfrm>
            <a:off x="945450" y="1516567"/>
            <a:ext cx="16397100" cy="129973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altLang="zh-Hans" sz="7200" dirty="0"/>
              <a:t>JS</a:t>
            </a:r>
            <a:r>
              <a:rPr lang="zh-Hans" altLang="en-US" sz="7200" dirty="0"/>
              <a:t>，</a:t>
            </a:r>
            <a:r>
              <a:rPr lang="en-US" altLang="zh-Hans" sz="7200" dirty="0" err="1"/>
              <a:t>Asm.js</a:t>
            </a:r>
            <a:r>
              <a:rPr lang="zh-Hans" altLang="en-US" sz="7200" dirty="0"/>
              <a:t>，</a:t>
            </a:r>
            <a:r>
              <a:rPr lang="en-US" altLang="zh-Hans" sz="7200" dirty="0" err="1"/>
              <a:t>Wasm</a:t>
            </a:r>
            <a:r>
              <a:rPr lang="zh-Hans" altLang="en-US" sz="7200" dirty="0"/>
              <a:t>性能对比</a:t>
            </a:r>
            <a:endParaRPr sz="7200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923305DD-760D-5944-BFDC-B7CAA362EB5F}"/>
              </a:ext>
            </a:extLst>
          </p:cNvPr>
          <p:cNvSpPr>
            <a:spLocks noGrp="1"/>
          </p:cNvSpPr>
          <p:nvPr/>
        </p:nvSpPr>
        <p:spPr>
          <a:xfrm>
            <a:off x="2360588" y="4881263"/>
            <a:ext cx="13566825" cy="395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 kumimoji="1" lang="zh-CN" altLang="en-US" sz="3600" dirty="0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DD433EDD-51AF-9F43-8FAC-E1F59178D83C}"/>
              </a:ext>
            </a:extLst>
          </p:cNvPr>
          <p:cNvSpPr>
            <a:spLocks noGrp="1"/>
          </p:cNvSpPr>
          <p:nvPr/>
        </p:nvSpPr>
        <p:spPr>
          <a:xfrm>
            <a:off x="586406" y="10520462"/>
            <a:ext cx="17074708" cy="123292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Hans" altLang="en-US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斐波那契数列递归算法求第</a:t>
            </a:r>
            <a:r>
              <a:rPr lang="en-US" altLang="zh-Hans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lang="zh-Hans" altLang="en-US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项</a:t>
            </a:r>
            <a:endParaRPr lang="zh-CN" altLang="en-US" sz="5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598CCFC0-41EE-5D44-A8D1-35C8591C8EE5}"/>
              </a:ext>
            </a:extLst>
          </p:cNvPr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03062359"/>
              </p:ext>
            </p:extLst>
          </p:nvPr>
        </p:nvGraphicFramePr>
        <p:xfrm>
          <a:off x="309562" y="3836193"/>
          <a:ext cx="17628396" cy="62891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08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20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798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793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58628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4503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第</a:t>
                      </a:r>
                      <a:r>
                        <a:rPr lang="en-US" altLang="zh-CN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N</a:t>
                      </a:r>
                      <a:r>
                        <a:rPr lang="zh-CN" altLang="en-US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项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JavaScript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wasm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（未优化）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wasm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（</a:t>
                      </a: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O3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Asm.js</a:t>
                      </a:r>
                      <a:r>
                        <a:rPr lang="zh-CN" altLang="en-US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（手写）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18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48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14.20</a:t>
                      </a:r>
                    </a:p>
                    <a:p>
                      <a:pPr>
                        <a:buNone/>
                      </a:pP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10.65~20.05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11.20</a:t>
                      </a:r>
                    </a:p>
                    <a:p>
                      <a:pPr>
                        <a:buNone/>
                      </a:pP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10.21~13.75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4.62</a:t>
                      </a:r>
                    </a:p>
                    <a:p>
                      <a:pPr>
                        <a:buNone/>
                      </a:pP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4.28~4.71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9.41</a:t>
                      </a:r>
                    </a:p>
                    <a:p>
                      <a:pPr>
                        <a:buNone/>
                      </a:pP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9.21~9.74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9448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48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1155</a:t>
                      </a:r>
                    </a:p>
                    <a:p>
                      <a:pPr>
                        <a:buNone/>
                      </a:pP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1112~1198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1262</a:t>
                      </a:r>
                    </a:p>
                    <a:p>
                      <a:pPr>
                        <a:buNone/>
                      </a:pP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1249~1281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504</a:t>
                      </a:r>
                    </a:p>
                    <a:p>
                      <a:pPr>
                        <a:buNone/>
                      </a:pPr>
                      <a:r>
                        <a:rPr lang="zh-CN" altLang="en-US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488~532</a:t>
                      </a:r>
                      <a:r>
                        <a:rPr lang="zh-CN" altLang="en-US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1128</a:t>
                      </a:r>
                    </a:p>
                    <a:p>
                      <a:pPr>
                        <a:buNone/>
                      </a:pP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1126~1131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924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48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12288</a:t>
                      </a:r>
                    </a:p>
                    <a:p>
                      <a:pPr>
                        <a:buNone/>
                      </a:pP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11974~12552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14334</a:t>
                      </a:r>
                    </a:p>
                    <a:p>
                      <a:pPr>
                        <a:buNone/>
                      </a:pP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14122~14670</a:t>
                      </a:r>
                      <a:r>
                        <a:rPr lang="zh-CN" altLang="en-US" sz="36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5466</a:t>
                      </a:r>
                    </a:p>
                    <a:p>
                      <a:pPr>
                        <a:buNone/>
                      </a:pPr>
                      <a:r>
                        <a:rPr lang="zh-CN" altLang="en-US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5364~</a:t>
                      </a:r>
                      <a:r>
                        <a:rPr lang="en-US" altLang="zh-CN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5652</a:t>
                      </a:r>
                      <a:r>
                        <a:rPr lang="zh-CN" altLang="en-US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）</a:t>
                      </a:r>
                    </a:p>
                  </a:txBody>
                  <a:tcPr marL="68580" marR="68580" marT="34290" marB="3429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12226</a:t>
                      </a:r>
                    </a:p>
                    <a:p>
                      <a:pPr>
                        <a:buNone/>
                      </a:pPr>
                      <a:r>
                        <a:rPr lang="en-US" altLang="zh-CN" sz="36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12221~12232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777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 idx="2"/>
          </p:nvPr>
        </p:nvSpPr>
        <p:spPr>
          <a:xfrm>
            <a:off x="1059251" y="1605778"/>
            <a:ext cx="16397100" cy="1646737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altLang="zh-Hans" sz="7200" dirty="0"/>
              <a:t>JS</a:t>
            </a:r>
            <a:r>
              <a:rPr lang="zh-Hans" altLang="en-US" sz="7200" dirty="0"/>
              <a:t>，</a:t>
            </a:r>
            <a:r>
              <a:rPr lang="en-US" altLang="zh-Hans" sz="7200" dirty="0" err="1"/>
              <a:t>Asm.js</a:t>
            </a:r>
            <a:r>
              <a:rPr lang="zh-Hans" altLang="en-US" sz="7200" dirty="0"/>
              <a:t>，</a:t>
            </a:r>
            <a:r>
              <a:rPr lang="en-US" altLang="zh-Hans" sz="7200" dirty="0" err="1"/>
              <a:t>Wasm</a:t>
            </a:r>
            <a:r>
              <a:rPr lang="zh-Hans" altLang="en-US" sz="7200" dirty="0"/>
              <a:t>性能对比</a:t>
            </a:r>
            <a:endParaRPr sz="7200" dirty="0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DD433EDD-51AF-9F43-8FAC-E1F59178D83C}"/>
              </a:ext>
            </a:extLst>
          </p:cNvPr>
          <p:cNvSpPr>
            <a:spLocks noGrp="1"/>
          </p:cNvSpPr>
          <p:nvPr/>
        </p:nvSpPr>
        <p:spPr>
          <a:xfrm>
            <a:off x="493153" y="10021360"/>
            <a:ext cx="17074708" cy="1308279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求</a:t>
            </a:r>
            <a:r>
              <a:rPr lang="en-US" altLang="zh-CN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zh-CN" altLang="en-US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个数字</a:t>
            </a:r>
            <a:r>
              <a:rPr lang="zh-Hans" altLang="en-US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的和</a:t>
            </a:r>
            <a:r>
              <a:rPr lang="zh-CN" altLang="en-US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，执行</a:t>
            </a:r>
            <a:r>
              <a:rPr lang="en-US" altLang="zh-CN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zh-CN" altLang="en-US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千万次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BF52528-1B70-074C-A057-630AF55F1173}"/>
              </a:ext>
            </a:extLst>
          </p:cNvPr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07362986"/>
              </p:ext>
            </p:extLst>
          </p:nvPr>
        </p:nvGraphicFramePr>
        <p:xfrm>
          <a:off x="493153" y="4130230"/>
          <a:ext cx="17348798" cy="52367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470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288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729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62455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JavaScript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5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wasm</a:t>
                      </a:r>
                      <a:r>
                        <a:rPr lang="zh-CN" altLang="en-US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（</a:t>
                      </a:r>
                      <a:r>
                        <a:rPr lang="en-US" altLang="zh-CN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O3</a:t>
                      </a:r>
                      <a:r>
                        <a:rPr lang="zh-CN" altLang="en-US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5400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Asm.js</a:t>
                      </a:r>
                      <a:r>
                        <a:rPr lang="zh-CN" altLang="en-US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（手写）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1223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5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8.16</a:t>
                      </a:r>
                    </a:p>
                    <a:p>
                      <a:pPr>
                        <a:buNone/>
                      </a:pPr>
                      <a:r>
                        <a:rPr lang="zh-CN" altLang="en-US" sz="5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5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7.53~8.66</a:t>
                      </a:r>
                      <a:r>
                        <a:rPr lang="zh-CN" altLang="en-US" sz="540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134.43</a:t>
                      </a:r>
                    </a:p>
                    <a:p>
                      <a:pPr>
                        <a:buNone/>
                      </a:pPr>
                      <a:r>
                        <a:rPr lang="zh-CN" altLang="en-US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altLang="zh-CN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134.43</a:t>
                      </a:r>
                      <a:r>
                        <a:rPr lang="en-US" altLang="zh-CN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~</a:t>
                      </a:r>
                      <a:r>
                        <a:rPr lang="en-US" altLang="zh-CN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sym typeface="+mn-ea"/>
                        </a:rPr>
                        <a:t>170.20</a:t>
                      </a:r>
                      <a:r>
                        <a:rPr lang="zh-CN" altLang="en-US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</a:p>
                  </a:txBody>
                  <a:tcPr marL="68580" marR="68580" marT="34290" marB="3429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8.32</a:t>
                      </a:r>
                      <a:endParaRPr lang="zh-CN" altLang="en-US" sz="5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（</a:t>
                      </a:r>
                      <a:r>
                        <a:rPr lang="en-US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7.82</a:t>
                      </a:r>
                      <a:r>
                        <a:rPr lang="zh-CN" altLang="en-US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，</a:t>
                      </a:r>
                      <a:r>
                        <a:rPr lang="en-US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8.80</a:t>
                      </a:r>
                      <a:r>
                        <a:rPr lang="zh-CN" altLang="en-US" sz="5400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）</a:t>
                      </a:r>
                      <a:endParaRPr lang="en-US" sz="5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>
                        <a:buNone/>
                      </a:pPr>
                      <a:endParaRPr lang="en-US" sz="5400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0249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/>
          <p:nvPr/>
        </p:nvSpPr>
        <p:spPr>
          <a:xfrm>
            <a:off x="1498306" y="3225985"/>
            <a:ext cx="15291450" cy="726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altLang="zh-Hans" sz="9000" dirty="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JS</a:t>
            </a:r>
            <a:r>
              <a:rPr lang="zh-Hans" altLang="en-US" sz="9000" dirty="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与</a:t>
            </a:r>
            <a:r>
              <a:rPr lang="en-US" altLang="zh-Hans" sz="9000" dirty="0" err="1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Wasm</a:t>
            </a:r>
            <a:r>
              <a:rPr lang="zh-Hans" altLang="en-US" sz="9000" dirty="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之间的相互调用存在代价</a:t>
            </a:r>
            <a:endParaRPr sz="90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70991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 idx="2"/>
          </p:nvPr>
        </p:nvSpPr>
        <p:spPr>
          <a:xfrm>
            <a:off x="956449" y="1565462"/>
            <a:ext cx="16397100" cy="1379413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sz="7200" dirty="0"/>
              <a:t>减少</a:t>
            </a:r>
            <a:r>
              <a:rPr lang="en-US" altLang="zh-Hans" sz="7200" dirty="0"/>
              <a:t>JS</a:t>
            </a:r>
            <a:r>
              <a:rPr lang="zh-Hans" altLang="en-US" sz="7200" dirty="0"/>
              <a:t>与</a:t>
            </a:r>
            <a:r>
              <a:rPr lang="en-US" altLang="zh-Hans" sz="7200" dirty="0" err="1"/>
              <a:t>Wasm</a:t>
            </a:r>
            <a:r>
              <a:rPr lang="zh-Hans" altLang="en-US" sz="7200" dirty="0"/>
              <a:t>互相调用的次数</a:t>
            </a:r>
            <a:endParaRPr sz="7200" dirty="0"/>
          </a:p>
        </p:txBody>
      </p:sp>
      <p:sp>
        <p:nvSpPr>
          <p:cNvPr id="2" name="圆角矩形 1">
            <a:extLst>
              <a:ext uri="{FF2B5EF4-FFF2-40B4-BE49-F238E27FC236}">
                <a16:creationId xmlns:a16="http://schemas.microsoft.com/office/drawing/2014/main" id="{592EDBA3-9ACA-6546-A757-B3B8B70CDCED}"/>
              </a:ext>
            </a:extLst>
          </p:cNvPr>
          <p:cNvSpPr/>
          <p:nvPr/>
        </p:nvSpPr>
        <p:spPr>
          <a:xfrm>
            <a:off x="1893136" y="4166370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11E63E67-DEE7-C345-89AA-97296E8C5FB9}"/>
              </a:ext>
            </a:extLst>
          </p:cNvPr>
          <p:cNvSpPr/>
          <p:nvPr/>
        </p:nvSpPr>
        <p:spPr>
          <a:xfrm>
            <a:off x="3186155" y="4444976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DF59AA6D-CB37-3647-AFCF-4E77FACD03DD}"/>
              </a:ext>
            </a:extLst>
          </p:cNvPr>
          <p:cNvSpPr/>
          <p:nvPr/>
        </p:nvSpPr>
        <p:spPr>
          <a:xfrm>
            <a:off x="1893136" y="4873601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E6101505-DF39-D246-922B-C557B3152691}"/>
              </a:ext>
            </a:extLst>
          </p:cNvPr>
          <p:cNvSpPr/>
          <p:nvPr/>
        </p:nvSpPr>
        <p:spPr>
          <a:xfrm>
            <a:off x="3186155" y="5141492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256C9CFE-B4D1-EF45-8906-A7DED5B60FE0}"/>
              </a:ext>
            </a:extLst>
          </p:cNvPr>
          <p:cNvSpPr/>
          <p:nvPr/>
        </p:nvSpPr>
        <p:spPr>
          <a:xfrm>
            <a:off x="1893136" y="5580832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E4DA9B09-F0C2-FD4D-9194-43E107D2874F}"/>
              </a:ext>
            </a:extLst>
          </p:cNvPr>
          <p:cNvSpPr/>
          <p:nvPr/>
        </p:nvSpPr>
        <p:spPr>
          <a:xfrm>
            <a:off x="4479174" y="4798592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44" name="标题 1">
            <a:extLst>
              <a:ext uri="{FF2B5EF4-FFF2-40B4-BE49-F238E27FC236}">
                <a16:creationId xmlns:a16="http://schemas.microsoft.com/office/drawing/2014/main" id="{A4C1F435-3658-B745-9A0A-633364112167}"/>
              </a:ext>
            </a:extLst>
          </p:cNvPr>
          <p:cNvSpPr>
            <a:spLocks noGrp="1"/>
          </p:cNvSpPr>
          <p:nvPr/>
        </p:nvSpPr>
        <p:spPr>
          <a:xfrm>
            <a:off x="1365313" y="6358788"/>
            <a:ext cx="4587378" cy="103421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繁多轻量计算</a:t>
            </a:r>
          </a:p>
        </p:txBody>
      </p:sp>
      <p:sp>
        <p:nvSpPr>
          <p:cNvPr id="45" name="圆角矩形 44">
            <a:extLst>
              <a:ext uri="{FF2B5EF4-FFF2-40B4-BE49-F238E27FC236}">
                <a16:creationId xmlns:a16="http://schemas.microsoft.com/office/drawing/2014/main" id="{AFA874C5-4950-4D47-8618-D12B93B815A3}"/>
              </a:ext>
            </a:extLst>
          </p:cNvPr>
          <p:cNvSpPr/>
          <p:nvPr/>
        </p:nvSpPr>
        <p:spPr>
          <a:xfrm>
            <a:off x="1602008" y="3886540"/>
            <a:ext cx="4158615" cy="2406730"/>
          </a:xfrm>
          <a:prstGeom prst="roundRect">
            <a:avLst/>
          </a:prstGeom>
          <a:noFill/>
          <a:ln w="28575" cmpd="dbl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46" name="右箭头 45">
            <a:extLst>
              <a:ext uri="{FF2B5EF4-FFF2-40B4-BE49-F238E27FC236}">
                <a16:creationId xmlns:a16="http://schemas.microsoft.com/office/drawing/2014/main" id="{4A6F5FE7-6FA3-4043-944F-F363A084A191}"/>
              </a:ext>
            </a:extLst>
          </p:cNvPr>
          <p:cNvSpPr/>
          <p:nvPr/>
        </p:nvSpPr>
        <p:spPr>
          <a:xfrm>
            <a:off x="6047175" y="4775391"/>
            <a:ext cx="1392080" cy="7504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8C06B4AD-E634-B54B-AC33-B541772AD2F0}"/>
              </a:ext>
            </a:extLst>
          </p:cNvPr>
          <p:cNvSpPr/>
          <p:nvPr/>
        </p:nvSpPr>
        <p:spPr>
          <a:xfrm>
            <a:off x="7759698" y="3886540"/>
            <a:ext cx="2909214" cy="2472248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48" name="标题 1">
            <a:extLst>
              <a:ext uri="{FF2B5EF4-FFF2-40B4-BE49-F238E27FC236}">
                <a16:creationId xmlns:a16="http://schemas.microsoft.com/office/drawing/2014/main" id="{4071ABBE-D663-8F4D-9FE3-7301A55BAECE}"/>
              </a:ext>
            </a:extLst>
          </p:cNvPr>
          <p:cNvSpPr>
            <a:spLocks noGrp="1"/>
          </p:cNvSpPr>
          <p:nvPr/>
        </p:nvSpPr>
        <p:spPr>
          <a:xfrm>
            <a:off x="7975823" y="4296982"/>
            <a:ext cx="2458497" cy="170089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少量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重</a:t>
            </a:r>
            <a:endParaRPr lang="en-US" altLang="zh-Han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Hans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量级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计算</a:t>
            </a:r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C0CF89EC-F016-5F40-B93E-0CEF9ABCB08B}"/>
              </a:ext>
            </a:extLst>
          </p:cNvPr>
          <p:cNvSpPr/>
          <p:nvPr/>
        </p:nvSpPr>
        <p:spPr>
          <a:xfrm>
            <a:off x="12770254" y="3869904"/>
            <a:ext cx="3810029" cy="685442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51" name="标题 1">
            <a:extLst>
              <a:ext uri="{FF2B5EF4-FFF2-40B4-BE49-F238E27FC236}">
                <a16:creationId xmlns:a16="http://schemas.microsoft.com/office/drawing/2014/main" id="{A144FA50-800C-3A42-A8E4-4ECDDE618DE8}"/>
              </a:ext>
            </a:extLst>
          </p:cNvPr>
          <p:cNvSpPr>
            <a:spLocks noGrp="1"/>
          </p:cNvSpPr>
          <p:nvPr/>
        </p:nvSpPr>
        <p:spPr>
          <a:xfrm>
            <a:off x="12860502" y="4296982"/>
            <a:ext cx="3658316" cy="241970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WebAssembly</a:t>
            </a:r>
            <a:endParaRPr lang="en-US" altLang="zh-CN" sz="405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en-US" altLang="zh-Han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-O3</a:t>
            </a:r>
            <a:r>
              <a:rPr lang="zh-Hans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Hans" sz="3600" strike="sngStrike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Hans" sz="3600" strike="sngStrike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simd</a:t>
            </a:r>
            <a:r>
              <a:rPr lang="en-US" altLang="zh-Hans" sz="3600" strike="sngStrike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Hans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Hans" sz="3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pthreads</a:t>
            </a:r>
            <a:endParaRPr lang="en-US" altLang="zh-CN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标题 1">
            <a:extLst>
              <a:ext uri="{FF2B5EF4-FFF2-40B4-BE49-F238E27FC236}">
                <a16:creationId xmlns:a16="http://schemas.microsoft.com/office/drawing/2014/main" id="{4656BF3E-FAB2-BA41-9EA5-8F32012A87D5}"/>
              </a:ext>
            </a:extLst>
          </p:cNvPr>
          <p:cNvSpPr>
            <a:spLocks noGrp="1"/>
          </p:cNvSpPr>
          <p:nvPr/>
        </p:nvSpPr>
        <p:spPr>
          <a:xfrm>
            <a:off x="13086989" y="8446429"/>
            <a:ext cx="3171825" cy="54816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 err="1"/>
              <a:t>WebWorkers</a:t>
            </a:r>
            <a:endParaRPr lang="en-US" altLang="zh-CN" sz="4050" dirty="0"/>
          </a:p>
        </p:txBody>
      </p:sp>
      <p:sp>
        <p:nvSpPr>
          <p:cNvPr id="54" name="圆角矩形 53">
            <a:extLst>
              <a:ext uri="{FF2B5EF4-FFF2-40B4-BE49-F238E27FC236}">
                <a16:creationId xmlns:a16="http://schemas.microsoft.com/office/drawing/2014/main" id="{FCB1A15D-8DDD-3546-8AFA-0E15C048706D}"/>
              </a:ext>
            </a:extLst>
          </p:cNvPr>
          <p:cNvSpPr/>
          <p:nvPr/>
        </p:nvSpPr>
        <p:spPr>
          <a:xfrm>
            <a:off x="7759698" y="7564532"/>
            <a:ext cx="2909214" cy="249386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55" name="标题 1">
            <a:extLst>
              <a:ext uri="{FF2B5EF4-FFF2-40B4-BE49-F238E27FC236}">
                <a16:creationId xmlns:a16="http://schemas.microsoft.com/office/drawing/2014/main" id="{B7D70E83-5794-C441-A3AA-340489E610F2}"/>
              </a:ext>
            </a:extLst>
          </p:cNvPr>
          <p:cNvSpPr>
            <a:spLocks noGrp="1"/>
          </p:cNvSpPr>
          <p:nvPr/>
        </p:nvSpPr>
        <p:spPr>
          <a:xfrm>
            <a:off x="7975823" y="7967727"/>
            <a:ext cx="2458497" cy="1836285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Hans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拆分</a:t>
            </a:r>
            <a:r>
              <a:rPr lang="zh-CN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计算</a:t>
            </a:r>
            <a:r>
              <a:rPr lang="zh-Hans" altLang="en-US" sz="4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结果</a:t>
            </a:r>
            <a:endParaRPr lang="zh-CN" altLang="en-US" sz="4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圆角矩形 55">
            <a:extLst>
              <a:ext uri="{FF2B5EF4-FFF2-40B4-BE49-F238E27FC236}">
                <a16:creationId xmlns:a16="http://schemas.microsoft.com/office/drawing/2014/main" id="{F04AC601-55C8-E24C-8D01-F1A699FEFCC3}"/>
              </a:ext>
            </a:extLst>
          </p:cNvPr>
          <p:cNvSpPr/>
          <p:nvPr/>
        </p:nvSpPr>
        <p:spPr>
          <a:xfrm>
            <a:off x="1893136" y="7832338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57" name="圆角矩形 56">
            <a:extLst>
              <a:ext uri="{FF2B5EF4-FFF2-40B4-BE49-F238E27FC236}">
                <a16:creationId xmlns:a16="http://schemas.microsoft.com/office/drawing/2014/main" id="{519A0D6F-8F05-A34F-AF34-3EC13EA5B883}"/>
              </a:ext>
            </a:extLst>
          </p:cNvPr>
          <p:cNvSpPr/>
          <p:nvPr/>
        </p:nvSpPr>
        <p:spPr>
          <a:xfrm>
            <a:off x="3186155" y="8110944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58" name="圆角矩形 57">
            <a:extLst>
              <a:ext uri="{FF2B5EF4-FFF2-40B4-BE49-F238E27FC236}">
                <a16:creationId xmlns:a16="http://schemas.microsoft.com/office/drawing/2014/main" id="{1486355F-B059-C54F-A2F3-DA67533E6413}"/>
              </a:ext>
            </a:extLst>
          </p:cNvPr>
          <p:cNvSpPr/>
          <p:nvPr/>
        </p:nvSpPr>
        <p:spPr>
          <a:xfrm>
            <a:off x="1893136" y="8539569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59" name="圆角矩形 58">
            <a:extLst>
              <a:ext uri="{FF2B5EF4-FFF2-40B4-BE49-F238E27FC236}">
                <a16:creationId xmlns:a16="http://schemas.microsoft.com/office/drawing/2014/main" id="{F9DBD755-9655-E543-8A82-41B3853F90CF}"/>
              </a:ext>
            </a:extLst>
          </p:cNvPr>
          <p:cNvSpPr/>
          <p:nvPr/>
        </p:nvSpPr>
        <p:spPr>
          <a:xfrm>
            <a:off x="3186155" y="8807460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60" name="圆角矩形 59">
            <a:extLst>
              <a:ext uri="{FF2B5EF4-FFF2-40B4-BE49-F238E27FC236}">
                <a16:creationId xmlns:a16="http://schemas.microsoft.com/office/drawing/2014/main" id="{0C914133-9A60-3D49-8A72-F6583F6DD7E9}"/>
              </a:ext>
            </a:extLst>
          </p:cNvPr>
          <p:cNvSpPr/>
          <p:nvPr/>
        </p:nvSpPr>
        <p:spPr>
          <a:xfrm>
            <a:off x="1893136" y="9246800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61" name="圆角矩形 60">
            <a:extLst>
              <a:ext uri="{FF2B5EF4-FFF2-40B4-BE49-F238E27FC236}">
                <a16:creationId xmlns:a16="http://schemas.microsoft.com/office/drawing/2014/main" id="{BD135ECE-3031-F64F-8554-1BBD38F08625}"/>
              </a:ext>
            </a:extLst>
          </p:cNvPr>
          <p:cNvSpPr/>
          <p:nvPr/>
        </p:nvSpPr>
        <p:spPr>
          <a:xfrm>
            <a:off x="4479174" y="8464560"/>
            <a:ext cx="1100951" cy="5572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50"/>
          </a:p>
        </p:txBody>
      </p:sp>
      <p:sp>
        <p:nvSpPr>
          <p:cNvPr id="62" name="右箭头 61">
            <a:extLst>
              <a:ext uri="{FF2B5EF4-FFF2-40B4-BE49-F238E27FC236}">
                <a16:creationId xmlns:a16="http://schemas.microsoft.com/office/drawing/2014/main" id="{BD94D4D8-B646-424A-A358-CCB70FE2BA1E}"/>
              </a:ext>
            </a:extLst>
          </p:cNvPr>
          <p:cNvSpPr/>
          <p:nvPr/>
        </p:nvSpPr>
        <p:spPr>
          <a:xfrm flipH="1">
            <a:off x="5901714" y="8273313"/>
            <a:ext cx="1349457" cy="8868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28" name="右箭头 27">
            <a:extLst>
              <a:ext uri="{FF2B5EF4-FFF2-40B4-BE49-F238E27FC236}">
                <a16:creationId xmlns:a16="http://schemas.microsoft.com/office/drawing/2014/main" id="{FE418D5D-D2D0-2348-AE34-78D292236C29}"/>
              </a:ext>
            </a:extLst>
          </p:cNvPr>
          <p:cNvSpPr/>
          <p:nvPr/>
        </p:nvSpPr>
        <p:spPr>
          <a:xfrm>
            <a:off x="10989355" y="4723582"/>
            <a:ext cx="1392080" cy="7504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29" name="右箭头 28">
            <a:extLst>
              <a:ext uri="{FF2B5EF4-FFF2-40B4-BE49-F238E27FC236}">
                <a16:creationId xmlns:a16="http://schemas.microsoft.com/office/drawing/2014/main" id="{E5596267-3FA6-4847-811C-F8FA0FF0382A}"/>
              </a:ext>
            </a:extLst>
          </p:cNvPr>
          <p:cNvSpPr/>
          <p:nvPr/>
        </p:nvSpPr>
        <p:spPr>
          <a:xfrm flipH="1">
            <a:off x="10985647" y="8259727"/>
            <a:ext cx="1349457" cy="8868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</p:spTree>
    <p:extLst>
      <p:ext uri="{BB962C8B-B14F-4D97-AF65-F5344CB8AC3E}">
        <p14:creationId xmlns:p14="http://schemas.microsoft.com/office/powerpoint/2010/main" val="1253103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 idx="2"/>
          </p:nvPr>
        </p:nvSpPr>
        <p:spPr>
          <a:xfrm>
            <a:off x="1522428" y="5828468"/>
            <a:ext cx="11881338" cy="4564469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sz="5400" dirty="0"/>
              <a:t>开发成本会不会高好多？</a:t>
            </a:r>
            <a:br>
              <a:rPr lang="en-US" altLang="zh-Hans" sz="5400" dirty="0"/>
            </a:br>
            <a:r>
              <a:rPr lang="zh-Hans" altLang="en-US" sz="5400" dirty="0"/>
              <a:t>哪些类型的项目更加适合</a:t>
            </a:r>
            <a:r>
              <a:rPr lang="en-US" altLang="zh-Hans" sz="5400" dirty="0" err="1"/>
              <a:t>Wasm</a:t>
            </a:r>
            <a:r>
              <a:rPr lang="zh-Hans" altLang="en-US" sz="5400" dirty="0"/>
              <a:t>？</a:t>
            </a:r>
            <a:br>
              <a:rPr lang="en-US" altLang="zh-Hans" sz="5400" dirty="0"/>
            </a:br>
            <a:r>
              <a:rPr lang="zh-Hans" altLang="en-US" sz="5400" dirty="0"/>
              <a:t>如何平滑技术过渡？</a:t>
            </a:r>
            <a:br>
              <a:rPr lang="en-US" altLang="zh-Hans" sz="5400" dirty="0"/>
            </a:br>
            <a:r>
              <a:rPr lang="zh-Hans" altLang="en-US" sz="5400" dirty="0"/>
              <a:t>优质参考资料有哪些？</a:t>
            </a:r>
            <a:endParaRPr sz="5400" dirty="0"/>
          </a:p>
        </p:txBody>
      </p:sp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1522428" y="2575270"/>
            <a:ext cx="9628795" cy="1929824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lvl="0"/>
            <a:r>
              <a:rPr lang="en-US" altLang="zh-Hans" sz="8800" dirty="0" err="1"/>
              <a:t>Wasm</a:t>
            </a:r>
            <a:r>
              <a:rPr lang="zh-Hans" altLang="en-US" sz="8800" dirty="0"/>
              <a:t>实践与踩坑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603927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1025180" y="2560575"/>
            <a:ext cx="16397100" cy="1364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dirty="0"/>
              <a:t>开发成本</a:t>
            </a:r>
            <a:endParaRPr dirty="0"/>
          </a:p>
        </p:txBody>
      </p:sp>
      <p:sp>
        <p:nvSpPr>
          <p:cNvPr id="6" name="Google Shape;135;p20">
            <a:extLst>
              <a:ext uri="{FF2B5EF4-FFF2-40B4-BE49-F238E27FC236}">
                <a16:creationId xmlns:a16="http://schemas.microsoft.com/office/drawing/2014/main" id="{C41F400F-CBB7-3148-8181-22A5C35DAA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75630" y="5100482"/>
            <a:ext cx="7043901" cy="43229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514350" indent="-514350"/>
            <a:r>
              <a:rPr lang="zh-Hans" altLang="en-US" sz="5400" dirty="0">
                <a:solidFill>
                  <a:schemeClr val="accent3"/>
                </a:solidFill>
              </a:rPr>
              <a:t>技术栈变复杂</a:t>
            </a:r>
            <a:endParaRPr lang="en-US" altLang="zh-Hans" sz="5400" dirty="0">
              <a:solidFill>
                <a:schemeClr val="accent3"/>
              </a:solidFill>
            </a:endParaRPr>
          </a:p>
          <a:p>
            <a:pPr marL="514350" indent="-514350"/>
            <a:r>
              <a:rPr lang="zh-Hans" altLang="en-US" sz="5400" dirty="0">
                <a:solidFill>
                  <a:schemeClr val="accent3"/>
                </a:solidFill>
              </a:rPr>
              <a:t>维护成本上升</a:t>
            </a:r>
            <a:endParaRPr lang="en-US" altLang="zh-Hans" sz="5400" dirty="0">
              <a:solidFill>
                <a:schemeClr val="accent3"/>
              </a:solidFill>
            </a:endParaRPr>
          </a:p>
          <a:p>
            <a:pPr marL="514350" indent="-514350"/>
            <a:r>
              <a:rPr lang="zh-Hans" altLang="en-US" sz="5400" dirty="0">
                <a:solidFill>
                  <a:schemeClr val="accent3"/>
                </a:solidFill>
              </a:rPr>
              <a:t>对软件架构要求提升</a:t>
            </a:r>
            <a:endParaRPr lang="en-US" altLang="zh-Hans" sz="5400" dirty="0">
              <a:solidFill>
                <a:schemeClr val="accent3"/>
              </a:solidFill>
            </a:endParaRPr>
          </a:p>
          <a:p>
            <a:pPr marL="514350" indent="-514350"/>
            <a:r>
              <a:rPr lang="zh-Hans" altLang="en-US" sz="5400" dirty="0">
                <a:solidFill>
                  <a:schemeClr val="accent3"/>
                </a:solidFill>
              </a:rPr>
              <a:t>招人更难</a:t>
            </a:r>
            <a:endParaRPr lang="en-US" sz="5400" dirty="0">
              <a:solidFill>
                <a:schemeClr val="accent3"/>
              </a:solidFill>
            </a:endParaRPr>
          </a:p>
        </p:txBody>
      </p:sp>
      <p:sp>
        <p:nvSpPr>
          <p:cNvPr id="7" name="Google Shape;135;p20">
            <a:extLst>
              <a:ext uri="{FF2B5EF4-FFF2-40B4-BE49-F238E27FC236}">
                <a16:creationId xmlns:a16="http://schemas.microsoft.com/office/drawing/2014/main" id="{332ED6A2-A913-1E4E-8B0B-FDA0101D7CEA}"/>
              </a:ext>
            </a:extLst>
          </p:cNvPr>
          <p:cNvSpPr txBox="1">
            <a:spLocks/>
          </p:cNvSpPr>
          <p:nvPr/>
        </p:nvSpPr>
        <p:spPr>
          <a:xfrm>
            <a:off x="8872537" y="5100482"/>
            <a:ext cx="8344945" cy="432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●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○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■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●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○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■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●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○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■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marL="514350" indent="-514350"/>
            <a:r>
              <a:rPr lang="zh-Hans" altLang="en-US" sz="5400" dirty="0">
                <a:solidFill>
                  <a:schemeClr val="accent1">
                    <a:lumMod val="50000"/>
                  </a:schemeClr>
                </a:solidFill>
              </a:rPr>
              <a:t>开发者提升综合技术能力</a:t>
            </a:r>
            <a:endParaRPr lang="en-US" altLang="zh-Hans" sz="5400" dirty="0">
              <a:solidFill>
                <a:schemeClr val="accent1">
                  <a:lumMod val="50000"/>
                </a:schemeClr>
              </a:solidFill>
            </a:endParaRPr>
          </a:p>
          <a:p>
            <a:pPr marL="514350" indent="-514350"/>
            <a:r>
              <a:rPr lang="zh-Hans" altLang="en-US" sz="5400" dirty="0">
                <a:solidFill>
                  <a:schemeClr val="accent1">
                    <a:lumMod val="50000"/>
                  </a:schemeClr>
                </a:solidFill>
              </a:rPr>
              <a:t>做好单元测试（</a:t>
            </a:r>
            <a:r>
              <a:rPr lang="en-US" altLang="zh-Hans" sz="5400" dirty="0">
                <a:solidFill>
                  <a:schemeClr val="accent1">
                    <a:lumMod val="50000"/>
                  </a:schemeClr>
                </a:solidFill>
              </a:rPr>
              <a:t>100%</a:t>
            </a:r>
            <a:r>
              <a:rPr lang="zh-Hans" altLang="en-US" sz="5400" dirty="0">
                <a:solidFill>
                  <a:schemeClr val="accent1">
                    <a:lumMod val="50000"/>
                  </a:schemeClr>
                </a:solidFill>
              </a:rPr>
              <a:t>覆盖率）</a:t>
            </a:r>
            <a:endParaRPr lang="en-US" altLang="zh-Hans" sz="5400" dirty="0">
              <a:solidFill>
                <a:schemeClr val="accent1">
                  <a:lumMod val="50000"/>
                </a:schemeClr>
              </a:solidFill>
            </a:endParaRPr>
          </a:p>
          <a:p>
            <a:pPr marL="514350" indent="-514350"/>
            <a:r>
              <a:rPr lang="zh-Hans" altLang="en-US" sz="5400" dirty="0">
                <a:solidFill>
                  <a:schemeClr val="accent1">
                    <a:lumMod val="50000"/>
                  </a:schemeClr>
                </a:solidFill>
              </a:rPr>
              <a:t>合理拆分模块</a:t>
            </a:r>
            <a:endParaRPr lang="en-US" sz="54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7286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33;p20">
            <a:extLst>
              <a:ext uri="{FF2B5EF4-FFF2-40B4-BE49-F238E27FC236}">
                <a16:creationId xmlns:a16="http://schemas.microsoft.com/office/drawing/2014/main" id="{EDF903E1-D52F-2443-9B57-B773289A06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78450" y="1623315"/>
            <a:ext cx="16397100" cy="1364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sz="9600" dirty="0"/>
              <a:t>开发成本</a:t>
            </a:r>
            <a:endParaRPr sz="9600" dirty="0"/>
          </a:p>
        </p:txBody>
      </p:sp>
      <p:sp>
        <p:nvSpPr>
          <p:cNvPr id="8" name="Google Shape;135;p20">
            <a:extLst>
              <a:ext uri="{FF2B5EF4-FFF2-40B4-BE49-F238E27FC236}">
                <a16:creationId xmlns:a16="http://schemas.microsoft.com/office/drawing/2014/main" id="{5279F55F-7C5A-484C-9867-8E6F88FEAE51}"/>
              </a:ext>
            </a:extLst>
          </p:cNvPr>
          <p:cNvSpPr txBox="1">
            <a:spLocks/>
          </p:cNvSpPr>
          <p:nvPr/>
        </p:nvSpPr>
        <p:spPr>
          <a:xfrm>
            <a:off x="1178450" y="5314328"/>
            <a:ext cx="7043901" cy="43229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5800" indent="-685800">
              <a:buFont typeface="Wingdings" pitchFamily="2" charset="2"/>
              <a:buChar char="l"/>
            </a:pPr>
            <a:r>
              <a:rPr lang="zh-Hans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技术栈变复杂</a:t>
            </a:r>
            <a:endParaRPr lang="en-US" altLang="zh-Hans" sz="5400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 indent="-685800">
              <a:buFont typeface="Wingdings" pitchFamily="2" charset="2"/>
              <a:buChar char="l"/>
            </a:pPr>
            <a:r>
              <a:rPr lang="zh-Hans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维护成本上升</a:t>
            </a:r>
            <a:endParaRPr lang="en-US" altLang="zh-Hans" sz="5400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 indent="-685800">
              <a:buFont typeface="Wingdings" pitchFamily="2" charset="2"/>
              <a:buChar char="l"/>
            </a:pPr>
            <a:r>
              <a:rPr lang="zh-Hans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对软件架构要求提升</a:t>
            </a:r>
            <a:endParaRPr lang="en-US" altLang="zh-Hans" sz="5400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 indent="-685800">
              <a:buFont typeface="Wingdings" pitchFamily="2" charset="2"/>
              <a:buChar char="l"/>
            </a:pPr>
            <a:r>
              <a:rPr lang="zh-Hans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招人更难</a:t>
            </a:r>
            <a:endParaRPr lang="en-US" sz="5400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Google Shape;135;p20">
            <a:extLst>
              <a:ext uri="{FF2B5EF4-FFF2-40B4-BE49-F238E27FC236}">
                <a16:creationId xmlns:a16="http://schemas.microsoft.com/office/drawing/2014/main" id="{39302EB9-FB57-5941-A1E5-8AA2583263AC}"/>
              </a:ext>
            </a:extLst>
          </p:cNvPr>
          <p:cNvSpPr txBox="1">
            <a:spLocks/>
          </p:cNvSpPr>
          <p:nvPr/>
        </p:nvSpPr>
        <p:spPr>
          <a:xfrm>
            <a:off x="9566630" y="5057464"/>
            <a:ext cx="8344945" cy="432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●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○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■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●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○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■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●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○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■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marL="685800" indent="-685800"/>
            <a:r>
              <a:rPr lang="zh-Hans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开发者提升综合能力</a:t>
            </a:r>
            <a:endParaRPr lang="en-US" altLang="zh-Hans" sz="5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 indent="-685800"/>
            <a:r>
              <a:rPr lang="zh-Hans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做好单元测试</a:t>
            </a:r>
            <a:endParaRPr lang="en-US" altLang="zh-Hans" sz="5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685800" indent="-685800"/>
            <a:r>
              <a:rPr lang="zh-Hans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合理拆分模块</a:t>
            </a:r>
            <a:endParaRPr lang="en-US" sz="5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1424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1025180" y="1940313"/>
            <a:ext cx="16397100" cy="1984888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dirty="0"/>
              <a:t>主要内容</a:t>
            </a:r>
            <a:endParaRPr dirty="0"/>
          </a:p>
        </p:txBody>
      </p:sp>
      <p:sp>
        <p:nvSpPr>
          <p:cNvPr id="135" name="Google Shape;135;p20"/>
          <p:cNvSpPr txBox="1">
            <a:spLocks noGrp="1"/>
          </p:cNvSpPr>
          <p:nvPr>
            <p:ph type="body" idx="1"/>
          </p:nvPr>
        </p:nvSpPr>
        <p:spPr>
          <a:xfrm>
            <a:off x="4081347" y="5293363"/>
            <a:ext cx="10125308" cy="43229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altLang="zh-Hans" sz="5400" dirty="0"/>
              <a:t>JS</a:t>
            </a:r>
            <a:r>
              <a:rPr lang="zh-Hans" altLang="en-US" sz="5400" dirty="0"/>
              <a:t>性能之谜</a:t>
            </a:r>
            <a:endParaRPr lang="en-US" altLang="zh-Hans" sz="5400" dirty="0"/>
          </a:p>
          <a:p>
            <a:r>
              <a:rPr lang="en-US" altLang="zh-Hans" sz="5400" dirty="0"/>
              <a:t>V8</a:t>
            </a:r>
            <a:r>
              <a:rPr lang="zh-Hans" altLang="en-US" sz="5400" dirty="0"/>
              <a:t>引擎优化原理</a:t>
            </a:r>
            <a:endParaRPr lang="en-US" altLang="zh-Hans" sz="5400" dirty="0"/>
          </a:p>
          <a:p>
            <a:r>
              <a:rPr lang="en-US" altLang="zh-Hans" sz="5400" dirty="0" err="1">
                <a:solidFill>
                  <a:schemeClr val="accent3"/>
                </a:solidFill>
              </a:rPr>
              <a:t>WebAssembly</a:t>
            </a:r>
            <a:r>
              <a:rPr lang="zh-Hans" altLang="en-US" sz="5400" dirty="0">
                <a:solidFill>
                  <a:schemeClr val="accent3"/>
                </a:solidFill>
              </a:rPr>
              <a:t>如何提高性能</a:t>
            </a:r>
            <a:endParaRPr sz="5400" dirty="0">
              <a:solidFill>
                <a:schemeClr val="accent3"/>
              </a:solidFill>
            </a:endParaRPr>
          </a:p>
          <a:p>
            <a:pPr>
              <a:buClr>
                <a:schemeClr val="accent3"/>
              </a:buClr>
            </a:pPr>
            <a:r>
              <a:rPr lang="zh-Hans" altLang="en-US" sz="5400" dirty="0">
                <a:solidFill>
                  <a:schemeClr val="accent3"/>
                </a:solidFill>
              </a:rPr>
              <a:t>实践与踩坑</a:t>
            </a:r>
            <a:endParaRPr sz="5400" dirty="0">
              <a:solidFill>
                <a:schemeClr val="accent3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1FE888D-172A-534B-B92B-911092DED9B3}"/>
              </a:ext>
            </a:extLst>
          </p:cNvPr>
          <p:cNvSpPr txBox="1"/>
          <p:nvPr/>
        </p:nvSpPr>
        <p:spPr>
          <a:xfrm>
            <a:off x="3042010" y="11670250"/>
            <a:ext cx="122039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tx1"/>
                </a:solidFill>
              </a:rPr>
              <a:t>PPT</a:t>
            </a:r>
            <a:r>
              <a:rPr lang="zh-Hans" altLang="en-US" sz="4400" dirty="0">
                <a:solidFill>
                  <a:schemeClr val="tx1"/>
                </a:solidFill>
              </a:rPr>
              <a:t>与</a:t>
            </a:r>
            <a:r>
              <a:rPr lang="en-US" altLang="zh-Hans" sz="4400" dirty="0">
                <a:solidFill>
                  <a:schemeClr val="tx1"/>
                </a:solidFill>
              </a:rPr>
              <a:t>demo</a:t>
            </a:r>
            <a:r>
              <a:rPr lang="zh-Hans" altLang="en-US" sz="4400" dirty="0">
                <a:solidFill>
                  <a:schemeClr val="tx1"/>
                </a:solidFill>
              </a:rPr>
              <a:t>下载地址：</a:t>
            </a:r>
            <a:endParaRPr lang="en-US" altLang="zh-Hans" sz="4400" dirty="0">
              <a:solidFill>
                <a:schemeClr val="tx1"/>
              </a:solidFill>
              <a:hlinkClick r:id="rId3"/>
            </a:endParaRPr>
          </a:p>
          <a:p>
            <a:r>
              <a:rPr lang="en-US" altLang="zh-CN" sz="4400" dirty="0">
                <a:hlinkClick r:id="rId3"/>
              </a:rPr>
              <a:t>https://github.com/HypnosNova/Summit-Speech</a:t>
            </a:r>
            <a:endParaRPr kumimoji="1"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90302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33;p20">
            <a:extLst>
              <a:ext uri="{FF2B5EF4-FFF2-40B4-BE49-F238E27FC236}">
                <a16:creationId xmlns:a16="http://schemas.microsoft.com/office/drawing/2014/main" id="{EDF903E1-D52F-2443-9B57-B773289A06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1310" y="1531875"/>
            <a:ext cx="16397100" cy="322300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sz="9600" dirty="0"/>
              <a:t>适合</a:t>
            </a:r>
            <a:r>
              <a:rPr lang="en-US" altLang="zh-Hans" sz="9600" dirty="0" err="1"/>
              <a:t>Wasm</a:t>
            </a:r>
            <a:r>
              <a:rPr lang="zh-Hans" altLang="en-US" sz="9600" dirty="0"/>
              <a:t>的场景</a:t>
            </a:r>
            <a:endParaRPr sz="9600" dirty="0"/>
          </a:p>
        </p:txBody>
      </p:sp>
      <p:sp>
        <p:nvSpPr>
          <p:cNvPr id="8" name="Google Shape;135;p20">
            <a:extLst>
              <a:ext uri="{FF2B5EF4-FFF2-40B4-BE49-F238E27FC236}">
                <a16:creationId xmlns:a16="http://schemas.microsoft.com/office/drawing/2014/main" id="{5279F55F-7C5A-484C-9867-8E6F88FEAE51}"/>
              </a:ext>
            </a:extLst>
          </p:cNvPr>
          <p:cNvSpPr txBox="1">
            <a:spLocks/>
          </p:cNvSpPr>
          <p:nvPr/>
        </p:nvSpPr>
        <p:spPr>
          <a:xfrm>
            <a:off x="1201310" y="5057463"/>
            <a:ext cx="7736950" cy="43229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5800" indent="-685800">
              <a:buFont typeface="Wingdings" pitchFamily="2" charset="2"/>
              <a:buChar char="l"/>
            </a:pPr>
            <a:r>
              <a:rPr lang="zh-CN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算法</a:t>
            </a:r>
            <a:r>
              <a:rPr lang="en-US" altLang="zh-CN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数学库</a:t>
            </a:r>
          </a:p>
          <a:p>
            <a:pPr marL="685800" indent="-685800">
              <a:buFont typeface="Wingdings" pitchFamily="2" charset="2"/>
              <a:buChar char="l"/>
            </a:pPr>
            <a:r>
              <a:rPr lang="zh-CN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游戏</a:t>
            </a:r>
            <a:r>
              <a:rPr lang="en-US" altLang="zh-Han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AI</a:t>
            </a:r>
          </a:p>
          <a:p>
            <a:pPr marL="685800" indent="-685800">
              <a:buFont typeface="Wingdings" pitchFamily="2" charset="2"/>
              <a:buChar char="l"/>
            </a:pPr>
            <a:r>
              <a:rPr lang="zh-CN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物理引擎</a:t>
            </a:r>
          </a:p>
          <a:p>
            <a:pPr marL="685800" indent="-685800">
              <a:buFont typeface="Wingdings" pitchFamily="2" charset="2"/>
              <a:buChar char="l"/>
            </a:pPr>
            <a:r>
              <a:rPr lang="zh-CN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编码解码（模型，音视频）</a:t>
            </a:r>
          </a:p>
          <a:p>
            <a:pPr marL="685800" indent="-685800">
              <a:buFont typeface="Wingdings" pitchFamily="2" charset="2"/>
              <a:buChar char="l"/>
            </a:pPr>
            <a:r>
              <a:rPr lang="zh-CN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底层框架研发（</a:t>
            </a:r>
            <a:r>
              <a:rPr lang="en-US" altLang="zh-Han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React</a:t>
            </a:r>
            <a:r>
              <a:rPr lang="zh-CN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lang="en-US" altLang="zh-Han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diff</a:t>
            </a:r>
            <a:r>
              <a:rPr lang="zh-CN" altLang="en-US" sz="54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算法）</a:t>
            </a:r>
          </a:p>
        </p:txBody>
      </p:sp>
      <p:sp>
        <p:nvSpPr>
          <p:cNvPr id="9" name="Google Shape;135;p20">
            <a:extLst>
              <a:ext uri="{FF2B5EF4-FFF2-40B4-BE49-F238E27FC236}">
                <a16:creationId xmlns:a16="http://schemas.microsoft.com/office/drawing/2014/main" id="{39302EB9-FB57-5941-A1E5-8AA2583263AC}"/>
              </a:ext>
            </a:extLst>
          </p:cNvPr>
          <p:cNvSpPr txBox="1">
            <a:spLocks/>
          </p:cNvSpPr>
          <p:nvPr/>
        </p:nvSpPr>
        <p:spPr>
          <a:xfrm>
            <a:off x="9566630" y="5057464"/>
            <a:ext cx="8344945" cy="432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●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○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■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●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○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■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●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○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482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Google Sans"/>
              <a:buChar char="■"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marL="685800" indent="-685800"/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政府类软件（</a:t>
            </a:r>
            <a:r>
              <a:rPr lang="en-US" altLang="zh-Han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IE</a:t>
            </a:r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独占）</a:t>
            </a:r>
          </a:p>
          <a:p>
            <a:pPr marL="685800" indent="-685800"/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弱算法类项目（</a:t>
            </a:r>
            <a:r>
              <a:rPr lang="en-US" altLang="zh-Han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CRUD</a:t>
            </a:r>
            <a:r>
              <a:rPr lang="zh-Hans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</a:p>
          <a:p>
            <a:pPr marL="685800" indent="-685800"/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频繁操作</a:t>
            </a:r>
            <a:r>
              <a:rPr lang="en-US" altLang="zh-Han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DOM</a:t>
            </a:r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的模块</a:t>
            </a:r>
          </a:p>
          <a:p>
            <a:pPr marL="685800" indent="-685800"/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图像处理等使用</a:t>
            </a:r>
            <a:r>
              <a:rPr lang="en-US" altLang="zh-Hans" sz="5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WebGL</a:t>
            </a:r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或</a:t>
            </a:r>
            <a:r>
              <a:rPr lang="en-US" altLang="zh-Hans" sz="5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WebGPU</a:t>
            </a:r>
            <a:r>
              <a:rPr lang="zh-CN" altLang="en-US" sz="5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更合适的任务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7B2E566-B83C-CD45-B8C2-741FAA3B6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936" y="3420116"/>
            <a:ext cx="1666849" cy="163734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B793240-8C1B-9747-BD90-6EDA90AAE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4378" y="3420116"/>
            <a:ext cx="1329448" cy="132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345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33;p20">
            <a:extLst>
              <a:ext uri="{FF2B5EF4-FFF2-40B4-BE49-F238E27FC236}">
                <a16:creationId xmlns:a16="http://schemas.microsoft.com/office/drawing/2014/main" id="{EDF903E1-D52F-2443-9B57-B773289A06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1310" y="1531875"/>
            <a:ext cx="16397100" cy="322300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sz="9600" dirty="0"/>
              <a:t>适合</a:t>
            </a:r>
            <a:r>
              <a:rPr lang="en-US" altLang="zh-Hans" sz="9600" dirty="0" err="1"/>
              <a:t>Wasm</a:t>
            </a:r>
            <a:r>
              <a:rPr lang="zh-Hans" altLang="en-US" sz="9600" dirty="0"/>
              <a:t>的架构</a:t>
            </a:r>
            <a:endParaRPr sz="96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7B2E566-B83C-CD45-B8C2-741FAA3B6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936" y="3420116"/>
            <a:ext cx="1666849" cy="163734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B793240-8C1B-9747-BD90-6EDA90AAE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4378" y="3420116"/>
            <a:ext cx="1329448" cy="132944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DEA0CF5-CF9C-7F44-A490-B0535B174B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625" y="5996914"/>
            <a:ext cx="8321413" cy="523285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92B1046-C77A-704D-BCC2-A3EA364FD5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2620" y="6637805"/>
            <a:ext cx="8468020" cy="3457974"/>
          </a:xfrm>
          <a:prstGeom prst="rect">
            <a:avLst/>
          </a:prstGeo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23488AFD-F5B1-BC4D-81EB-38FC23FAF3EE}"/>
              </a:ext>
            </a:extLst>
          </p:cNvPr>
          <p:cNvSpPr>
            <a:spLocks noGrp="1"/>
          </p:cNvSpPr>
          <p:nvPr/>
        </p:nvSpPr>
        <p:spPr>
          <a:xfrm>
            <a:off x="3006502" y="5076695"/>
            <a:ext cx="2459715" cy="920219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600" dirty="0"/>
              <a:t>ECS</a:t>
            </a: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6682B9C2-6178-8F4B-8585-8A6DDB161394}"/>
              </a:ext>
            </a:extLst>
          </p:cNvPr>
          <p:cNvSpPr>
            <a:spLocks noGrp="1"/>
          </p:cNvSpPr>
          <p:nvPr/>
        </p:nvSpPr>
        <p:spPr>
          <a:xfrm>
            <a:off x="12164286" y="4956717"/>
            <a:ext cx="3204687" cy="838359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Hans" sz="6600" dirty="0">
                <a:solidFill>
                  <a:schemeClr val="bg1"/>
                </a:solidFill>
              </a:rPr>
              <a:t>MVVM</a:t>
            </a:r>
            <a:endParaRPr lang="en-US" altLang="zh-CN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760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1047482" y="1405480"/>
            <a:ext cx="16397100" cy="1992277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dirty="0"/>
              <a:t>如何进行技术过渡</a:t>
            </a:r>
            <a:endParaRPr dirty="0"/>
          </a:p>
        </p:txBody>
      </p:sp>
      <p:sp>
        <p:nvSpPr>
          <p:cNvPr id="12" name="Google Shape;135;p20">
            <a:extLst>
              <a:ext uri="{FF2B5EF4-FFF2-40B4-BE49-F238E27FC236}">
                <a16:creationId xmlns:a16="http://schemas.microsoft.com/office/drawing/2014/main" id="{421A0FB4-C250-334C-817A-10ACB708CE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47482" y="4498316"/>
            <a:ext cx="13962059" cy="43229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514350" indent="-514350"/>
            <a:r>
              <a:rPr lang="zh-Hans" altLang="en-US" sz="5400" dirty="0">
                <a:solidFill>
                  <a:schemeClr val="accent3"/>
                </a:solidFill>
              </a:rPr>
              <a:t>考虑公司是否能够承担技术更换的成本</a:t>
            </a:r>
            <a:endParaRPr lang="en-US" altLang="zh-Hans" sz="5400" dirty="0">
              <a:solidFill>
                <a:schemeClr val="accent3"/>
              </a:solidFill>
            </a:endParaRPr>
          </a:p>
          <a:p>
            <a:pPr marL="514350" indent="-514350"/>
            <a:r>
              <a:rPr lang="zh-Hans" altLang="en-US" sz="5400" dirty="0">
                <a:solidFill>
                  <a:schemeClr val="accent3"/>
                </a:solidFill>
              </a:rPr>
              <a:t>判断业务形态是否适合</a:t>
            </a:r>
            <a:r>
              <a:rPr lang="en-US" altLang="zh-Hans" sz="5400" dirty="0" err="1">
                <a:solidFill>
                  <a:schemeClr val="accent3"/>
                </a:solidFill>
              </a:rPr>
              <a:t>Wasm</a:t>
            </a:r>
            <a:endParaRPr lang="en-US" altLang="zh-Hans" sz="5400" dirty="0">
              <a:solidFill>
                <a:schemeClr val="accent3"/>
              </a:solidFill>
            </a:endParaRPr>
          </a:p>
          <a:p>
            <a:pPr marL="514350" indent="-514350"/>
            <a:r>
              <a:rPr lang="zh-Hans" altLang="en-US" sz="5400" dirty="0">
                <a:solidFill>
                  <a:schemeClr val="accent3"/>
                </a:solidFill>
              </a:rPr>
              <a:t>对算法进行改写</a:t>
            </a:r>
            <a:endParaRPr lang="en-US" altLang="zh-Hans" sz="5400" dirty="0">
              <a:solidFill>
                <a:schemeClr val="accent3"/>
              </a:solidFill>
            </a:endParaRPr>
          </a:p>
          <a:p>
            <a:pPr marL="514350" indent="-514350"/>
            <a:r>
              <a:rPr lang="zh-Hans" altLang="en-US" sz="5400" dirty="0">
                <a:solidFill>
                  <a:schemeClr val="accent3"/>
                </a:solidFill>
              </a:rPr>
              <a:t>评估项目是否适合</a:t>
            </a:r>
            <a:r>
              <a:rPr lang="en-US" altLang="zh-Hans" sz="5400" dirty="0">
                <a:solidFill>
                  <a:schemeClr val="accent3"/>
                </a:solidFill>
              </a:rPr>
              <a:t>ECS</a:t>
            </a:r>
            <a:endParaRPr lang="en-US" sz="5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8597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1047482" y="1405480"/>
            <a:ext cx="16397100" cy="1992277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dirty="0"/>
              <a:t>相关参考资料</a:t>
            </a:r>
            <a:endParaRPr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2FE7DC-676A-284D-A2A7-F346C7A1F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3433" y="3075567"/>
            <a:ext cx="7302190" cy="988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980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>
            <a:spLocks noGrp="1"/>
          </p:cNvSpPr>
          <p:nvPr>
            <p:ph type="title"/>
          </p:nvPr>
        </p:nvSpPr>
        <p:spPr>
          <a:xfrm>
            <a:off x="2912689" y="4445738"/>
            <a:ext cx="9215325" cy="25841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9600" dirty="0"/>
              <a:t>Thank You!</a:t>
            </a:r>
            <a:endParaRPr sz="9600" dirty="0"/>
          </a:p>
        </p:txBody>
      </p:sp>
      <p:sp>
        <p:nvSpPr>
          <p:cNvPr id="6" name="Google Shape;66;p15">
            <a:extLst>
              <a:ext uri="{FF2B5EF4-FFF2-40B4-BE49-F238E27FC236}">
                <a16:creationId xmlns:a16="http://schemas.microsoft.com/office/drawing/2014/main" id="{75CAB227-DCFD-B84F-8A80-87C66331356C}"/>
              </a:ext>
            </a:extLst>
          </p:cNvPr>
          <p:cNvSpPr txBox="1">
            <a:spLocks/>
          </p:cNvSpPr>
          <p:nvPr/>
        </p:nvSpPr>
        <p:spPr>
          <a:xfrm>
            <a:off x="3988431" y="8307620"/>
            <a:ext cx="3138075" cy="1505453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CN" altLang="en-US" sz="2000" dirty="0"/>
              <a:t>孙学青</a:t>
            </a:r>
            <a:br>
              <a:rPr lang="zh-CN" altLang="en-US" sz="2000" dirty="0"/>
            </a:br>
            <a:r>
              <a:rPr lang="zh-CN" altLang="en-US" sz="2000" dirty="0"/>
              <a:t>百度（中国）有限公司</a:t>
            </a:r>
            <a:br>
              <a:rPr lang="zh-CN" altLang="en-US" sz="2000" dirty="0"/>
            </a:br>
            <a:r>
              <a:rPr lang="zh-CN" altLang="en-US" sz="2000" dirty="0"/>
              <a:t>        </a:t>
            </a:r>
            <a:r>
              <a:rPr lang="en-US" altLang="zh-Hans" sz="2000" dirty="0" err="1"/>
              <a:t>HypnosNova</a:t>
            </a:r>
            <a:endParaRPr lang="en-US" sz="20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8CCF6A8-8646-CA42-B12B-2EE82AEC7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2010" y="8319101"/>
            <a:ext cx="1202481" cy="1202481"/>
          </a:xfrm>
          <a:prstGeom prst="rect">
            <a:avLst/>
          </a:prstGeom>
        </p:spPr>
      </p:pic>
      <p:pic>
        <p:nvPicPr>
          <p:cNvPr id="10" name="Google Shape;96;p17">
            <a:extLst>
              <a:ext uri="{FF2B5EF4-FFF2-40B4-BE49-F238E27FC236}">
                <a16:creationId xmlns:a16="http://schemas.microsoft.com/office/drawing/2014/main" id="{31285B2D-6FDB-EA4D-8A52-B2ED42CAF59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7451" y="9060346"/>
            <a:ext cx="285750" cy="287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7639951-27C7-4D4A-9F6D-4BB9F71EA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736" y="3738393"/>
            <a:ext cx="7004881" cy="5659943"/>
          </a:xfrm>
          <a:prstGeom prst="rect">
            <a:avLst/>
          </a:prstGeom>
        </p:spPr>
      </p:pic>
      <p:sp>
        <p:nvSpPr>
          <p:cNvPr id="147" name="Google Shape;147;p22"/>
          <p:cNvSpPr txBox="1">
            <a:spLocks noGrp="1"/>
          </p:cNvSpPr>
          <p:nvPr>
            <p:ph type="title" idx="2"/>
          </p:nvPr>
        </p:nvSpPr>
        <p:spPr>
          <a:xfrm>
            <a:off x="1410265" y="6824545"/>
            <a:ext cx="8991000" cy="3546088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altLang="zh-Hans" sz="5400" dirty="0"/>
              <a:t>JS</a:t>
            </a:r>
            <a:r>
              <a:rPr lang="zh-Hans" altLang="en-US" sz="5400" dirty="0"/>
              <a:t>真的慢吗？</a:t>
            </a:r>
            <a:br>
              <a:rPr lang="en-US" altLang="zh-Hans" sz="5400" dirty="0"/>
            </a:br>
            <a:r>
              <a:rPr lang="en-US" altLang="zh-Hans" sz="5400" dirty="0"/>
              <a:t>JS</a:t>
            </a:r>
            <a:r>
              <a:rPr lang="zh-Hans" altLang="en-US" sz="5400" dirty="0"/>
              <a:t>为何慢？</a:t>
            </a:r>
            <a:br>
              <a:rPr lang="en-US" altLang="zh-Hans" sz="5400" dirty="0"/>
            </a:br>
            <a:r>
              <a:rPr lang="en-US" altLang="zh-Hans" sz="5400" dirty="0"/>
              <a:t>JS</a:t>
            </a:r>
            <a:r>
              <a:rPr lang="zh-Hans" altLang="en-US" sz="5400" dirty="0"/>
              <a:t>与其它语言性能差距如何？</a:t>
            </a:r>
            <a:endParaRPr sz="5400" dirty="0"/>
          </a:p>
        </p:txBody>
      </p:sp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1410265" y="3008041"/>
            <a:ext cx="9215325" cy="25841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lvl="0"/>
            <a:r>
              <a:rPr lang="en-US" altLang="zh-Hans" sz="8800" dirty="0"/>
              <a:t>JS</a:t>
            </a:r>
            <a:r>
              <a:rPr lang="zh-Hans" altLang="en-US" sz="8800" dirty="0"/>
              <a:t>性能之谜</a:t>
            </a:r>
            <a:endParaRPr sz="88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7E58D7D-6B86-4C42-BE4C-6E0CE6B98234}"/>
              </a:ext>
            </a:extLst>
          </p:cNvPr>
          <p:cNvSpPr/>
          <p:nvPr/>
        </p:nvSpPr>
        <p:spPr>
          <a:xfrm>
            <a:off x="10625590" y="5732930"/>
            <a:ext cx="157732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Hans" sz="7200" dirty="0"/>
              <a:t>JS</a:t>
            </a:r>
            <a:endParaRPr lang="zh-CN" altLang="en-US" sz="7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01559C-5CD1-9748-9BC2-B832E77220E3}"/>
              </a:ext>
            </a:extLst>
          </p:cNvPr>
          <p:cNvSpPr/>
          <p:nvPr/>
        </p:nvSpPr>
        <p:spPr>
          <a:xfrm>
            <a:off x="13218481" y="4596092"/>
            <a:ext cx="210713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Hans" altLang="en-US" sz="4800" dirty="0"/>
              <a:t>？？？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573489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 idx="2"/>
          </p:nvPr>
        </p:nvSpPr>
        <p:spPr>
          <a:xfrm>
            <a:off x="1170761" y="1197309"/>
            <a:ext cx="16397100" cy="1250978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altLang="zh-Hans" sz="7200" dirty="0"/>
              <a:t>JS</a:t>
            </a:r>
            <a:r>
              <a:rPr lang="zh-Hans" altLang="en-US" sz="7200" dirty="0"/>
              <a:t>与其它语言性能对比</a:t>
            </a:r>
            <a:endParaRPr sz="7200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923305DD-760D-5944-BFDC-B7CAA362EB5F}"/>
              </a:ext>
            </a:extLst>
          </p:cNvPr>
          <p:cNvSpPr>
            <a:spLocks noGrp="1"/>
          </p:cNvSpPr>
          <p:nvPr/>
        </p:nvSpPr>
        <p:spPr>
          <a:xfrm>
            <a:off x="2360588" y="4881263"/>
            <a:ext cx="13566825" cy="395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000" b="0" i="0" u="none" strike="noStrike" cap="none">
                <a:solidFill>
                  <a:srgbClr val="3F3F3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 kumimoji="1" lang="zh-CN" altLang="en-US" sz="30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36C9C72-2152-714C-A000-AF4DE439A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411" y="2859915"/>
            <a:ext cx="17863178" cy="675838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BA46E14-2121-1145-805F-F1292C47E03E}"/>
              </a:ext>
            </a:extLst>
          </p:cNvPr>
          <p:cNvSpPr txBox="1"/>
          <p:nvPr/>
        </p:nvSpPr>
        <p:spPr>
          <a:xfrm>
            <a:off x="2255467" y="12144213"/>
            <a:ext cx="14227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4800" dirty="0"/>
              <a:t>摘自</a:t>
            </a:r>
            <a:r>
              <a:rPr lang="zh-CN" altLang="en-US" sz="4800" dirty="0"/>
              <a:t>：</a:t>
            </a:r>
            <a:r>
              <a:rPr lang="zh-CN" altLang="en-US" sz="4800" dirty="0">
                <a:hlinkClick r:id="rId4"/>
              </a:rPr>
              <a:t>https://raid6.com.au/~onlyjob/posts/arena/</a:t>
            </a:r>
            <a:endParaRPr lang="zh-CN" altLang="en-US" sz="4800" dirty="0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DD433EDD-51AF-9F43-8FAC-E1F59178D83C}"/>
              </a:ext>
            </a:extLst>
          </p:cNvPr>
          <p:cNvSpPr>
            <a:spLocks noGrp="1"/>
          </p:cNvSpPr>
          <p:nvPr/>
        </p:nvSpPr>
        <p:spPr>
          <a:xfrm>
            <a:off x="831957" y="9913138"/>
            <a:ext cx="17074708" cy="1183569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字符串</a:t>
            </a:r>
            <a:r>
              <a:rPr lang="en-US" altLang="zh-CN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操作，不断累加，直到字符串达到</a:t>
            </a:r>
            <a:r>
              <a:rPr lang="en-US" altLang="zh-CN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4M</a:t>
            </a:r>
            <a:r>
              <a:rPr lang="zh-CN" altLang="en-US" sz="5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大小。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A848B49-59D8-1342-AD36-201D54399E9D}"/>
              </a:ext>
            </a:extLst>
          </p:cNvPr>
          <p:cNvSpPr/>
          <p:nvPr/>
        </p:nvSpPr>
        <p:spPr>
          <a:xfrm>
            <a:off x="8078725" y="3231847"/>
            <a:ext cx="1508760" cy="6309359"/>
          </a:xfrm>
          <a:prstGeom prst="rect">
            <a:avLst/>
          </a:prstGeom>
          <a:noFill/>
          <a:ln w="1270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AB94A35-3BA1-F94A-9C66-3837C9853A72}"/>
              </a:ext>
            </a:extLst>
          </p:cNvPr>
          <p:cNvSpPr/>
          <p:nvPr/>
        </p:nvSpPr>
        <p:spPr>
          <a:xfrm>
            <a:off x="5900695" y="3266676"/>
            <a:ext cx="2178030" cy="6309359"/>
          </a:xfrm>
          <a:prstGeom prst="rect">
            <a:avLst/>
          </a:prstGeom>
          <a:noFill/>
          <a:ln w="1270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/>
          </a:p>
        </p:txBody>
      </p:sp>
    </p:spTree>
    <p:extLst>
      <p:ext uri="{BB962C8B-B14F-4D97-AF65-F5344CB8AC3E}">
        <p14:creationId xmlns:p14="http://schemas.microsoft.com/office/powerpoint/2010/main" val="929311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/>
          <p:nvPr/>
        </p:nvSpPr>
        <p:spPr>
          <a:xfrm>
            <a:off x="1720778" y="3986498"/>
            <a:ext cx="15291450" cy="345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altLang="zh-Hans" sz="9000" dirty="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JS</a:t>
            </a:r>
            <a:r>
              <a:rPr lang="zh-Hans" altLang="en-US" sz="9000" dirty="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字符串累加测试性能优越</a:t>
            </a:r>
            <a:endParaRPr lang="en-US" altLang="zh-Hans" sz="9000" dirty="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CD94964-70A8-0149-B217-8026C12968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758" y="7446169"/>
            <a:ext cx="6673492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785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title" idx="2"/>
          </p:nvPr>
        </p:nvSpPr>
        <p:spPr>
          <a:xfrm>
            <a:off x="1201452" y="4981144"/>
            <a:ext cx="6250500" cy="7778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sz="5400" dirty="0"/>
              <a:t>以加法计算为例：</a:t>
            </a:r>
            <a:endParaRPr sz="5400" dirty="0"/>
          </a:p>
        </p:txBody>
      </p:sp>
      <p:sp>
        <p:nvSpPr>
          <p:cNvPr id="155" name="Google Shape;155;p23"/>
          <p:cNvSpPr txBox="1">
            <a:spLocks noGrp="1"/>
          </p:cNvSpPr>
          <p:nvPr>
            <p:ph type="title"/>
          </p:nvPr>
        </p:nvSpPr>
        <p:spPr>
          <a:xfrm>
            <a:off x="1201452" y="2093762"/>
            <a:ext cx="7541104" cy="151875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sz="7200" dirty="0"/>
              <a:t>JS</a:t>
            </a:r>
            <a:r>
              <a:rPr lang="zh-Hans" altLang="en-US" sz="7200" dirty="0"/>
              <a:t>如何处理弱类型</a:t>
            </a:r>
            <a:endParaRPr sz="72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EBE3FCA-4E1F-4A42-A2C8-FB492111C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773" y="1360654"/>
            <a:ext cx="17330306" cy="1019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404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 idx="2"/>
          </p:nvPr>
        </p:nvSpPr>
        <p:spPr>
          <a:xfrm>
            <a:off x="1522428" y="6765169"/>
            <a:ext cx="8991000" cy="3739279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zh-Hans" altLang="en-US" sz="5400" dirty="0"/>
              <a:t>何时会优化代码？</a:t>
            </a:r>
            <a:br>
              <a:rPr lang="en-US" altLang="zh-Hans" sz="5400" dirty="0"/>
            </a:br>
            <a:r>
              <a:rPr lang="en-US" altLang="zh-Hans" sz="5400" dirty="0"/>
              <a:t>JS</a:t>
            </a:r>
            <a:r>
              <a:rPr lang="zh-Hans" altLang="en-US" sz="5400" dirty="0"/>
              <a:t>还能编译执行？</a:t>
            </a:r>
            <a:br>
              <a:rPr lang="en-US" altLang="zh-Hans" sz="5400" dirty="0"/>
            </a:br>
            <a:r>
              <a:rPr lang="en-US" altLang="zh-Hans" sz="5400" dirty="0" err="1"/>
              <a:t>Asm.js</a:t>
            </a:r>
            <a:r>
              <a:rPr lang="zh-Hans" altLang="en-US" sz="5400" dirty="0"/>
              <a:t>为啥更快？</a:t>
            </a:r>
            <a:endParaRPr sz="5400" dirty="0"/>
          </a:p>
        </p:txBody>
      </p:sp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1410265" y="2818716"/>
            <a:ext cx="9215325" cy="25841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lvl="0"/>
            <a:r>
              <a:rPr lang="en-US" altLang="zh-Hans" sz="8800" dirty="0"/>
              <a:t>V8</a:t>
            </a:r>
            <a:r>
              <a:rPr lang="zh-Hans" altLang="en-US" sz="8800" dirty="0"/>
              <a:t>引擎如何优</a:t>
            </a:r>
            <a:br>
              <a:rPr lang="en-US" altLang="zh-Hans" sz="8800" dirty="0"/>
            </a:br>
            <a:r>
              <a:rPr lang="zh-Hans" altLang="en-US" sz="8800" dirty="0"/>
              <a:t>化</a:t>
            </a:r>
            <a:r>
              <a:rPr lang="en-US" altLang="zh-Hans" sz="8800" dirty="0"/>
              <a:t>JS</a:t>
            </a:r>
            <a:endParaRPr sz="88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F48DE7E-AD8E-1748-8DC2-86E16B6469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4691" y="3516004"/>
            <a:ext cx="7776689" cy="649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000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55;p23">
            <a:extLst>
              <a:ext uri="{FF2B5EF4-FFF2-40B4-BE49-F238E27FC236}">
                <a16:creationId xmlns:a16="http://schemas.microsoft.com/office/drawing/2014/main" id="{445BC8F2-C274-4B42-B317-C5C7C64F66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4090" y="2427206"/>
            <a:ext cx="6250500" cy="151875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altLang="zh-Hans" sz="6600" dirty="0"/>
              <a:t>V8</a:t>
            </a:r>
            <a:r>
              <a:rPr lang="zh-Hans" altLang="en-US" sz="6600" dirty="0"/>
              <a:t>处理</a:t>
            </a:r>
            <a:r>
              <a:rPr lang="en-US" altLang="zh-Hans" sz="6600" dirty="0"/>
              <a:t>JS</a:t>
            </a:r>
            <a:r>
              <a:rPr lang="zh-Hans" altLang="en-US" sz="6600" dirty="0"/>
              <a:t>的管线设计</a:t>
            </a:r>
            <a:endParaRPr sz="6600" dirty="0"/>
          </a:p>
        </p:txBody>
      </p:sp>
      <p:sp>
        <p:nvSpPr>
          <p:cNvPr id="10" name="Google Shape;135;p20">
            <a:extLst>
              <a:ext uri="{FF2B5EF4-FFF2-40B4-BE49-F238E27FC236}">
                <a16:creationId xmlns:a16="http://schemas.microsoft.com/office/drawing/2014/main" id="{4550F871-8375-E34B-BA69-EEB155458264}"/>
              </a:ext>
            </a:extLst>
          </p:cNvPr>
          <p:cNvSpPr txBox="1">
            <a:spLocks/>
          </p:cNvSpPr>
          <p:nvPr/>
        </p:nvSpPr>
        <p:spPr>
          <a:xfrm>
            <a:off x="1198612" y="5339081"/>
            <a:ext cx="7231709" cy="43229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000"/>
            </a:pPr>
            <a:endParaRPr lang="en-US" altLang="zh-Hans" sz="5400" dirty="0">
              <a:solidFill>
                <a:schemeClr val="accent3"/>
              </a:solidFill>
            </a:endParaRPr>
          </a:p>
          <a:p>
            <a:pPr marL="342900" indent="-361950">
              <a:buSzPts val="4000"/>
              <a:buFont typeface="Arial"/>
              <a:buChar char="●"/>
            </a:pPr>
            <a:r>
              <a:rPr lang="zh-Hans" altLang="en-US" sz="5400" dirty="0">
                <a:solidFill>
                  <a:schemeClr val="accent3"/>
                </a:solidFill>
              </a:rPr>
              <a:t>优化基于推断假设</a:t>
            </a:r>
            <a:endParaRPr lang="en-US" altLang="zh-Hans" sz="5400" dirty="0">
              <a:solidFill>
                <a:schemeClr val="accent3"/>
              </a:solidFill>
            </a:endParaRPr>
          </a:p>
          <a:p>
            <a:pPr marL="342900" indent="-361950">
              <a:buSzPts val="4000"/>
              <a:buFont typeface="Arial"/>
              <a:buChar char="●"/>
            </a:pPr>
            <a:r>
              <a:rPr lang="zh-Hans" altLang="en-US" sz="5400" dirty="0">
                <a:solidFill>
                  <a:schemeClr val="accent3"/>
                </a:solidFill>
              </a:rPr>
              <a:t>假设不成立丢弃编译版本</a:t>
            </a:r>
            <a:endParaRPr lang="en-US" altLang="zh-Hans" sz="5400" dirty="0">
              <a:solidFill>
                <a:schemeClr val="accent3"/>
              </a:solidFill>
            </a:endParaRPr>
          </a:p>
          <a:p>
            <a:pPr marL="342900" indent="-361950">
              <a:buSzPts val="4000"/>
              <a:buFont typeface="Arial"/>
              <a:buChar char="●"/>
            </a:pPr>
            <a:r>
              <a:rPr lang="en-US" altLang="zh-Hans" sz="5400" dirty="0" err="1">
                <a:solidFill>
                  <a:schemeClr val="accent3"/>
                </a:solidFill>
              </a:rPr>
              <a:t>Asm.js</a:t>
            </a:r>
            <a:r>
              <a:rPr lang="zh-Hans" altLang="en-US" sz="5400" dirty="0">
                <a:solidFill>
                  <a:schemeClr val="accent3"/>
                </a:solidFill>
              </a:rPr>
              <a:t>可以直接编译</a:t>
            </a:r>
            <a:endParaRPr lang="en-US" sz="5400" dirty="0">
              <a:solidFill>
                <a:schemeClr val="accent3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7F91C0E-1249-804E-8E50-14E3ECB419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564" y="2152886"/>
            <a:ext cx="17575087" cy="971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013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55;p23">
            <a:extLst>
              <a:ext uri="{FF2B5EF4-FFF2-40B4-BE49-F238E27FC236}">
                <a16:creationId xmlns:a16="http://schemas.microsoft.com/office/drawing/2014/main" id="{A91A5DAD-DBAB-944C-9155-893A12C809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778" y="2429908"/>
            <a:ext cx="7518801" cy="151875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altLang="zh-Hans" sz="7200" dirty="0"/>
              <a:t>V8</a:t>
            </a:r>
            <a:r>
              <a:rPr lang="zh-Hans" altLang="en-US" sz="7200" dirty="0"/>
              <a:t>管线处理</a:t>
            </a:r>
            <a:r>
              <a:rPr lang="en-US" altLang="zh-Hans" sz="7200" dirty="0" err="1"/>
              <a:t>Wasm</a:t>
            </a:r>
            <a:endParaRPr sz="7200" dirty="0"/>
          </a:p>
        </p:txBody>
      </p:sp>
      <p:sp>
        <p:nvSpPr>
          <p:cNvPr id="9" name="Google Shape;135;p20">
            <a:extLst>
              <a:ext uri="{FF2B5EF4-FFF2-40B4-BE49-F238E27FC236}">
                <a16:creationId xmlns:a16="http://schemas.microsoft.com/office/drawing/2014/main" id="{1FACC1F5-4AF9-654C-AEE2-09CA0EF67625}"/>
              </a:ext>
            </a:extLst>
          </p:cNvPr>
          <p:cNvSpPr txBox="1">
            <a:spLocks/>
          </p:cNvSpPr>
          <p:nvPr/>
        </p:nvSpPr>
        <p:spPr>
          <a:xfrm>
            <a:off x="1198612" y="5339081"/>
            <a:ext cx="7343221" cy="43229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000"/>
            </a:pPr>
            <a:endParaRPr lang="en-US" altLang="zh-Hans" sz="5400" dirty="0">
              <a:solidFill>
                <a:schemeClr val="accent3"/>
              </a:solidFill>
            </a:endParaRPr>
          </a:p>
          <a:p>
            <a:pPr marL="342900" indent="-361950">
              <a:buSzPts val="4000"/>
              <a:buFont typeface="Arial"/>
              <a:buChar char="●"/>
            </a:pPr>
            <a:r>
              <a:rPr lang="en-US" altLang="zh-Hans" sz="5400" dirty="0" err="1">
                <a:solidFill>
                  <a:schemeClr val="accent3"/>
                </a:solidFill>
              </a:rPr>
              <a:t>Wasm</a:t>
            </a:r>
            <a:r>
              <a:rPr lang="zh-Hans" altLang="en-US" sz="5400" dirty="0">
                <a:solidFill>
                  <a:schemeClr val="accent3"/>
                </a:solidFill>
              </a:rPr>
              <a:t>直接编译为机器码运行</a:t>
            </a:r>
            <a:endParaRPr lang="en-US" altLang="zh-Hans" sz="5400" dirty="0">
              <a:solidFill>
                <a:schemeClr val="accent3"/>
              </a:solidFill>
            </a:endParaRPr>
          </a:p>
          <a:p>
            <a:pPr marL="342900" indent="-361950">
              <a:buSzPts val="4000"/>
              <a:buFont typeface="Arial"/>
              <a:buChar char="●"/>
            </a:pPr>
            <a:r>
              <a:rPr lang="zh-Hans" altLang="en-US" sz="5400" dirty="0">
                <a:solidFill>
                  <a:schemeClr val="accent3"/>
                </a:solidFill>
              </a:rPr>
              <a:t>其它语言编译为</a:t>
            </a:r>
            <a:r>
              <a:rPr lang="en-US" altLang="zh-Hans" sz="5400" dirty="0" err="1">
                <a:solidFill>
                  <a:schemeClr val="accent3"/>
                </a:solidFill>
              </a:rPr>
              <a:t>Wasm</a:t>
            </a:r>
            <a:r>
              <a:rPr lang="zh-Hans" altLang="en-US" sz="5400" dirty="0">
                <a:solidFill>
                  <a:schemeClr val="accent3"/>
                </a:solidFill>
              </a:rPr>
              <a:t>时，编译器可以先做一次优化</a:t>
            </a:r>
            <a:endParaRPr lang="en-US" sz="5400" dirty="0">
              <a:solidFill>
                <a:schemeClr val="accent3"/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3EE932F-2C7C-2C4A-A71B-3ADEC5431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349" y="2069911"/>
            <a:ext cx="17393907" cy="957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19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3b12d29a-914f-4f33-9601-ec974148cff1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3b12d29a-914f-4f33-9601-ec974148cff1}"/>
</p:tagLst>
</file>

<file path=ppt/theme/theme1.xml><?xml version="1.0" encoding="utf-8"?>
<a:theme xmlns:a="http://schemas.openxmlformats.org/drawingml/2006/main" name="GDG Master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DB4437"/>
      </a:accent2>
      <a:accent3>
        <a:srgbClr val="3F3F3F"/>
      </a:accent3>
      <a:accent4>
        <a:srgbClr val="254A89"/>
      </a:accent4>
      <a:accent5>
        <a:srgbClr val="7B261F"/>
      </a:accent5>
      <a:accent6>
        <a:srgbClr val="23232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1925</TotalTime>
  <Words>527</Words>
  <Application>Microsoft Macintosh PowerPoint</Application>
  <PresentationFormat>自定义</PresentationFormat>
  <Paragraphs>126</Paragraphs>
  <Slides>24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Microsoft YaHei</vt:lpstr>
      <vt:lpstr>Google Sans</vt:lpstr>
      <vt:lpstr>宋体</vt:lpstr>
      <vt:lpstr>Arial</vt:lpstr>
      <vt:lpstr>GDG Master</vt:lpstr>
      <vt:lpstr>WebAssembly网页性能优化浅析</vt:lpstr>
      <vt:lpstr>主要内容</vt:lpstr>
      <vt:lpstr>JS真的慢吗？ JS为何慢？ JS与其它语言性能差距如何？</vt:lpstr>
      <vt:lpstr>JS与其它语言性能对比</vt:lpstr>
      <vt:lpstr>PowerPoint 演示文稿</vt:lpstr>
      <vt:lpstr>以加法计算为例：</vt:lpstr>
      <vt:lpstr>何时会优化代码？ JS还能编译执行？ Asm.js为啥更快？</vt:lpstr>
      <vt:lpstr>V8处理JS的管线设计</vt:lpstr>
      <vt:lpstr>V8管线处理Wasm</vt:lpstr>
      <vt:lpstr>PowerPoint 演示文稿</vt:lpstr>
      <vt:lpstr>一种Wasm开发选型</vt:lpstr>
      <vt:lpstr>Wasm是否总是执行速度最快？ 如何才能最大限度发挥Wasm的性能优势？</vt:lpstr>
      <vt:lpstr>JS，Asm.js，Wasm性能对比</vt:lpstr>
      <vt:lpstr>JS，Asm.js，Wasm性能对比</vt:lpstr>
      <vt:lpstr>PowerPoint 演示文稿</vt:lpstr>
      <vt:lpstr>减少JS与Wasm互相调用的次数</vt:lpstr>
      <vt:lpstr>开发成本会不会高好多？ 哪些类型的项目更加适合Wasm？ 如何平滑技术过渡？ 优质参考资料有哪些？</vt:lpstr>
      <vt:lpstr>开发成本</vt:lpstr>
      <vt:lpstr>开发成本</vt:lpstr>
      <vt:lpstr>适合Wasm的场景</vt:lpstr>
      <vt:lpstr>适合Wasm的架构</vt:lpstr>
      <vt:lpstr>如何进行技术过渡</vt:lpstr>
      <vt:lpstr>相关参考资料</vt:lpstr>
      <vt:lpstr>Thank You!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WebAssembly网页性能优化浅析</dc:title>
  <cp:lastModifiedBy>Microsoft Office 用户</cp:lastModifiedBy>
  <cp:revision>47</cp:revision>
  <dcterms:modified xsi:type="dcterms:W3CDTF">2019-11-22T11:39:39Z</dcterms:modified>
</cp:coreProperties>
</file>